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jpg" ContentType="image/jpeg"/>
  <Default Extension="rels" ContentType="application/vnd.openxmlformats-package.relationships+xml"/>
  <Default Extension="wdp" ContentType="image/vnd.ms-photo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73"/>
  </p:notesMasterIdLst>
  <p:sldIdLst>
    <p:sldId id="256" r:id="rId2"/>
    <p:sldId id="257" r:id="rId3"/>
    <p:sldId id="344" r:id="rId4"/>
    <p:sldId id="345" r:id="rId5"/>
    <p:sldId id="263" r:id="rId6"/>
    <p:sldId id="261" r:id="rId7"/>
    <p:sldId id="262" r:id="rId8"/>
    <p:sldId id="264" r:id="rId9"/>
    <p:sldId id="258" r:id="rId10"/>
    <p:sldId id="267" r:id="rId11"/>
    <p:sldId id="270" r:id="rId12"/>
    <p:sldId id="268" r:id="rId13"/>
    <p:sldId id="269" r:id="rId14"/>
    <p:sldId id="271" r:id="rId15"/>
    <p:sldId id="273" r:id="rId16"/>
    <p:sldId id="274" r:id="rId17"/>
    <p:sldId id="275" r:id="rId18"/>
    <p:sldId id="276" r:id="rId19"/>
    <p:sldId id="277" r:id="rId20"/>
    <p:sldId id="272" r:id="rId21"/>
    <p:sldId id="281" r:id="rId22"/>
    <p:sldId id="278" r:id="rId23"/>
    <p:sldId id="279" r:id="rId24"/>
    <p:sldId id="280" r:id="rId25"/>
    <p:sldId id="289" r:id="rId26"/>
    <p:sldId id="285" r:id="rId27"/>
    <p:sldId id="286" r:id="rId28"/>
    <p:sldId id="287" r:id="rId29"/>
    <p:sldId id="290" r:id="rId30"/>
    <p:sldId id="291" r:id="rId31"/>
    <p:sldId id="292" r:id="rId32"/>
    <p:sldId id="288" r:id="rId33"/>
    <p:sldId id="297" r:id="rId34"/>
    <p:sldId id="293" r:id="rId35"/>
    <p:sldId id="300" r:id="rId36"/>
    <p:sldId id="301" r:id="rId37"/>
    <p:sldId id="302" r:id="rId38"/>
    <p:sldId id="303" r:id="rId39"/>
    <p:sldId id="295" r:id="rId40"/>
    <p:sldId id="304" r:id="rId41"/>
    <p:sldId id="298" r:id="rId42"/>
    <p:sldId id="299" r:id="rId43"/>
    <p:sldId id="296" r:id="rId44"/>
    <p:sldId id="305" r:id="rId45"/>
    <p:sldId id="306" r:id="rId46"/>
    <p:sldId id="294" r:id="rId47"/>
    <p:sldId id="309" r:id="rId48"/>
    <p:sldId id="343" r:id="rId49"/>
    <p:sldId id="317" r:id="rId50"/>
    <p:sldId id="316" r:id="rId51"/>
    <p:sldId id="312" r:id="rId52"/>
    <p:sldId id="313" r:id="rId53"/>
    <p:sldId id="314" r:id="rId54"/>
    <p:sldId id="319" r:id="rId55"/>
    <p:sldId id="318" r:id="rId56"/>
    <p:sldId id="315" r:id="rId57"/>
    <p:sldId id="320" r:id="rId58"/>
    <p:sldId id="323" r:id="rId59"/>
    <p:sldId id="324" r:id="rId60"/>
    <p:sldId id="322" r:id="rId61"/>
    <p:sldId id="321" r:id="rId62"/>
    <p:sldId id="327" r:id="rId63"/>
    <p:sldId id="328" r:id="rId64"/>
    <p:sldId id="334" r:id="rId65"/>
    <p:sldId id="260" r:id="rId66"/>
    <p:sldId id="335" r:id="rId67"/>
    <p:sldId id="336" r:id="rId68"/>
    <p:sldId id="337" r:id="rId69"/>
    <p:sldId id="338" r:id="rId70"/>
    <p:sldId id="342" r:id="rId71"/>
    <p:sldId id="341" r:id="rId7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309"/>
    <p:restoredTop sz="90685"/>
  </p:normalViewPr>
  <p:slideViewPr>
    <p:cSldViewPr snapToGrid="0" snapToObjects="1">
      <p:cViewPr>
        <p:scale>
          <a:sx n="92" d="100"/>
          <a:sy n="92" d="100"/>
        </p:scale>
        <p:origin x="1560" y="2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notesMaster" Target="notesMasters/notesMaster1.xml"/><Relationship Id="rId74" Type="http://schemas.openxmlformats.org/officeDocument/2006/relationships/presProps" Target="presProps.xml"/><Relationship Id="rId75" Type="http://schemas.openxmlformats.org/officeDocument/2006/relationships/viewProps" Target="viewProps.xml"/><Relationship Id="rId76" Type="http://schemas.openxmlformats.org/officeDocument/2006/relationships/theme" Target="theme/theme1.xml"/><Relationship Id="rId77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5E08E2-2492-1C45-8DC9-875F6A323C7F}" type="datetimeFigureOut">
              <a:rPr lang="en-US" smtClean="0"/>
              <a:t>9/21/16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CB3870-9C0B-884E-A0BE-24DFE4125D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7243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[University]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CB3870-9C0B-884E-A0BE-24DFE4125D4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1797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[116]</a:t>
            </a:r>
            <a:r>
              <a:rPr lang="zh-CN" altLang="en-US" dirty="0" smtClean="0"/>
              <a:t> </a:t>
            </a:r>
            <a:r>
              <a:rPr lang="en-US" altLang="zh-CN" dirty="0" smtClean="0"/>
              <a:t>[33]</a:t>
            </a:r>
            <a:r>
              <a:rPr lang="zh-CN" altLang="en-US" dirty="0" smtClean="0"/>
              <a:t> </a:t>
            </a:r>
            <a:r>
              <a:rPr lang="en-US" altLang="zh-CN" dirty="0" smtClean="0"/>
              <a:t>[149]</a:t>
            </a:r>
            <a:r>
              <a:rPr lang="zh-CN" altLang="en-US" dirty="0" smtClean="0"/>
              <a:t> </a:t>
            </a:r>
            <a:r>
              <a:rPr lang="en-US" altLang="zh-CN" dirty="0" smtClean="0"/>
              <a:t>[44]</a:t>
            </a:r>
            <a:r>
              <a:rPr lang="zh-CN" altLang="en-US" dirty="0" smtClean="0"/>
              <a:t> </a:t>
            </a:r>
            <a:r>
              <a:rPr lang="en-US" altLang="zh-CN" dirty="0" smtClean="0"/>
              <a:t>[8]</a:t>
            </a:r>
            <a:r>
              <a:rPr lang="zh-CN" altLang="en-US" dirty="0" smtClean="0"/>
              <a:t> </a:t>
            </a:r>
            <a:r>
              <a:rPr lang="en-US" altLang="zh-CN" dirty="0" smtClean="0"/>
              <a:t>[52]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CB3870-9C0B-884E-A0BE-24DFE4125D4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2141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[36]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[26]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CB3870-9C0B-884E-A0BE-24DFE4125D4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3573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CB3870-9C0B-884E-A0BE-24DFE4125D4E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241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CB3870-9C0B-884E-A0BE-24DFE4125D4E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3584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ACE15E-B472-4545-911C-566C23C4A0D1}" type="datetime1">
              <a:rPr lang="en-US" smtClean="0"/>
              <a:t>9/21/16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6671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62712"/>
            <a:ext cx="7886700" cy="4884980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553200"/>
            <a:ext cx="2057400" cy="226891"/>
          </a:xfrm>
        </p:spPr>
        <p:txBody>
          <a:bodyPr/>
          <a:lstStyle/>
          <a:p>
            <a:fld id="{2FEC734E-CCEF-284C-9AFC-07F55C7045D1}" type="datetime1">
              <a:rPr lang="en-US" smtClean="0"/>
              <a:t>9/21/16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553200"/>
            <a:ext cx="3086100" cy="22689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553200"/>
            <a:ext cx="2057400" cy="226891"/>
          </a:xfrm>
        </p:spPr>
        <p:txBody>
          <a:bodyPr/>
          <a:lstStyle/>
          <a:p>
            <a:fld id="{AED12950-139B-A542-AF61-220D2C3F97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6964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A5419-BE46-A747-83CA-57492B4ED245}" type="datetime1">
              <a:rPr lang="en-US" smtClean="0"/>
              <a:t>9/21/16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0223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theme" Target="../theme/theme1.xml"/><Relationship Id="rId5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615269"/>
            <a:ext cx="7886700" cy="768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562712"/>
            <a:ext cx="7886700" cy="48849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dirty="0" smtClean="0"/>
              <a:t>Click to edit Master text styles</a:t>
            </a:r>
          </a:p>
          <a:p>
            <a:pPr lvl="1"/>
            <a:r>
              <a:rPr lang="en-US" altLang="zh-CN" dirty="0" smtClean="0"/>
              <a:t>Second level</a:t>
            </a:r>
          </a:p>
          <a:p>
            <a:pPr lvl="2"/>
            <a:r>
              <a:rPr lang="en-US" altLang="zh-CN" dirty="0" smtClean="0"/>
              <a:t>Third level</a:t>
            </a:r>
          </a:p>
          <a:p>
            <a:pPr lvl="3"/>
            <a:r>
              <a:rPr lang="en-US" altLang="zh-CN" dirty="0" smtClean="0"/>
              <a:t>Fourth level</a:t>
            </a:r>
          </a:p>
          <a:p>
            <a:pPr lvl="4"/>
            <a:r>
              <a:rPr lang="en-US" altLang="zh-CN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553200"/>
            <a:ext cx="2057400" cy="22689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  <a:latin typeface="Times" charset="0"/>
                <a:ea typeface="Times" charset="0"/>
                <a:cs typeface="Times" charset="0"/>
              </a:defRPr>
            </a:lvl1pPr>
          </a:lstStyle>
          <a:p>
            <a:fld id="{9A054221-4957-6141-8007-3955DF66A8AA}" type="datetime1">
              <a:rPr lang="en-US" smtClean="0"/>
              <a:t>9/21/16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553200"/>
            <a:ext cx="3086100" cy="22689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>
                    <a:tint val="75000"/>
                  </a:schemeClr>
                </a:solidFill>
                <a:latin typeface="Times" charset="0"/>
                <a:ea typeface="Times" charset="0"/>
                <a:cs typeface="Times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553200"/>
            <a:ext cx="2057400" cy="22689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  <a:latin typeface="Times" charset="0"/>
                <a:ea typeface="Times" charset="0"/>
                <a:cs typeface="Times" charset="0"/>
              </a:defRPr>
            </a:lvl1pPr>
          </a:lstStyle>
          <a:p>
            <a:fld id="{AED12950-139B-A542-AF61-220D2C3F973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435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756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tx1"/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  <a:latin typeface="Times" charset="0"/>
          <a:ea typeface="Times" charset="0"/>
          <a:cs typeface="Times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5"/>
        </a:buClr>
        <a:buFont typeface="Wingdings" charset="2"/>
        <a:buChar char="q"/>
        <a:defRPr sz="2800" kern="1200">
          <a:solidFill>
            <a:schemeClr val="tx1"/>
          </a:solidFill>
          <a:latin typeface="Times" charset="0"/>
          <a:ea typeface="Times" charset="0"/>
          <a:cs typeface="Times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>
            <a:lumMod val="75000"/>
          </a:schemeClr>
        </a:buClr>
        <a:buFont typeface="Wingdings" charset="2"/>
        <a:buChar char="q"/>
        <a:defRPr sz="2400" kern="1200">
          <a:solidFill>
            <a:schemeClr val="tx1"/>
          </a:solidFill>
          <a:latin typeface="Times" charset="0"/>
          <a:ea typeface="Times" charset="0"/>
          <a:cs typeface="Times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>
            <a:lumMod val="75000"/>
          </a:schemeClr>
        </a:buClr>
        <a:buFont typeface="Wingdings" charset="2"/>
        <a:buChar char="q"/>
        <a:defRPr sz="2400" kern="1200">
          <a:solidFill>
            <a:schemeClr val="tx1"/>
          </a:solidFill>
          <a:latin typeface="Times" charset="0"/>
          <a:ea typeface="Times" charset="0"/>
          <a:cs typeface="Times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C00000"/>
        </a:buClr>
        <a:buFont typeface="Wingdings" charset="2"/>
        <a:buChar char="q"/>
        <a:defRPr sz="2400" kern="1200">
          <a:solidFill>
            <a:schemeClr val="tx1"/>
          </a:solidFill>
          <a:latin typeface="Times" charset="0"/>
          <a:ea typeface="Times" charset="0"/>
          <a:cs typeface="Times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7030A0"/>
        </a:buClr>
        <a:buFont typeface="Wingdings" charset="2"/>
        <a:buChar char="q"/>
        <a:defRPr sz="2400" kern="1200">
          <a:solidFill>
            <a:schemeClr val="tx1"/>
          </a:solidFill>
          <a:latin typeface="Times" charset="0"/>
          <a:ea typeface="Times" charset="0"/>
          <a:cs typeface="Times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://www.meng-jiang.com/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Relationship Id="rId3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21.png"/><Relationship Id="rId5" Type="http://schemas.microsoft.com/office/2007/relationships/hdphoto" Target="../media/hdphoto5.wdp"/><Relationship Id="rId6" Type="http://schemas.openxmlformats.org/officeDocument/2006/relationships/image" Target="../media/image24.png"/><Relationship Id="rId7" Type="http://schemas.openxmlformats.org/officeDocument/2006/relationships/image" Target="../media/image26.png"/><Relationship Id="rId8" Type="http://schemas.openxmlformats.org/officeDocument/2006/relationships/image" Target="../media/image41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5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Relationship Id="rId3" Type="http://schemas.openxmlformats.org/officeDocument/2006/relationships/image" Target="../media/image5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5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5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5" Type="http://schemas.openxmlformats.org/officeDocument/2006/relationships/image" Target="../media/image55.png"/><Relationship Id="rId6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Relationship Id="rId3" Type="http://schemas.openxmlformats.org/officeDocument/2006/relationships/image" Target="../media/image5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.cmu.edu/~christos/courses/826.F14/" TargetMode="External"/><Relationship Id="rId4" Type="http://schemas.openxmlformats.org/officeDocument/2006/relationships/hyperlink" Target="http://web.eecs.umich.edu/~dkoutra/courses/F15_598/" TargetMode="External"/><Relationship Id="rId5" Type="http://schemas.openxmlformats.org/officeDocument/2006/relationships/hyperlink" Target="https://www.cs.umd.edu/~srijan/badactorstutorial/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21.png"/><Relationship Id="rId5" Type="http://schemas.microsoft.com/office/2007/relationships/hdphoto" Target="../media/hdphoto5.wdp"/><Relationship Id="rId6" Type="http://schemas.openxmlformats.org/officeDocument/2006/relationships/image" Target="../media/image24.png"/><Relationship Id="rId7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19.png"/><Relationship Id="rId5" Type="http://schemas.microsoft.com/office/2007/relationships/hdphoto" Target="../media/hdphoto3.wdp"/><Relationship Id="rId6" Type="http://schemas.openxmlformats.org/officeDocument/2006/relationships/image" Target="../media/image20.png"/><Relationship Id="rId7" Type="http://schemas.microsoft.com/office/2007/relationships/hdphoto" Target="../media/hdphoto4.wdp"/><Relationship Id="rId8" Type="http://schemas.openxmlformats.org/officeDocument/2006/relationships/image" Target="../media/image21.png"/><Relationship Id="rId9" Type="http://schemas.microsoft.com/office/2007/relationships/hdphoto" Target="../media/hdphoto5.wdp"/><Relationship Id="rId10" Type="http://schemas.openxmlformats.org/officeDocument/2006/relationships/image" Target="../media/image24.png"/><Relationship Id="rId11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3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6.png"/><Relationship Id="rId1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microsoft.com/office/2007/relationships/hdphoto" Target="../media/hdphoto2.wdp"/><Relationship Id="rId4" Type="http://schemas.openxmlformats.org/officeDocument/2006/relationships/image" Target="../media/image19.png"/><Relationship Id="rId5" Type="http://schemas.microsoft.com/office/2007/relationships/hdphoto" Target="../media/hdphoto3.wdp"/><Relationship Id="rId6" Type="http://schemas.openxmlformats.org/officeDocument/2006/relationships/image" Target="../media/image20.png"/><Relationship Id="rId7" Type="http://schemas.microsoft.com/office/2007/relationships/hdphoto" Target="../media/hdphoto4.wdp"/><Relationship Id="rId8" Type="http://schemas.openxmlformats.org/officeDocument/2006/relationships/image" Target="../media/image21.png"/><Relationship Id="rId9" Type="http://schemas.microsoft.com/office/2007/relationships/hdphoto" Target="../media/hdphoto5.wdp"/><Relationship Id="rId10" Type="http://schemas.openxmlformats.org/officeDocument/2006/relationships/image" Target="../media/image24.png"/></Relationships>
</file>

<file path=ppt/slides/_rels/slide3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6.png"/><Relationship Id="rId12" Type="http://schemas.openxmlformats.org/officeDocument/2006/relationships/image" Target="../media/image60.png"/><Relationship Id="rId13" Type="http://schemas.openxmlformats.org/officeDocument/2006/relationships/image" Target="../media/image61.png"/><Relationship Id="rId14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microsoft.com/office/2007/relationships/hdphoto" Target="../media/hdphoto2.wdp"/><Relationship Id="rId4" Type="http://schemas.openxmlformats.org/officeDocument/2006/relationships/image" Target="../media/image19.png"/><Relationship Id="rId5" Type="http://schemas.microsoft.com/office/2007/relationships/hdphoto" Target="../media/hdphoto3.wdp"/><Relationship Id="rId6" Type="http://schemas.openxmlformats.org/officeDocument/2006/relationships/image" Target="../media/image20.png"/><Relationship Id="rId7" Type="http://schemas.microsoft.com/office/2007/relationships/hdphoto" Target="../media/hdphoto4.wdp"/><Relationship Id="rId8" Type="http://schemas.openxmlformats.org/officeDocument/2006/relationships/image" Target="../media/image21.png"/><Relationship Id="rId9" Type="http://schemas.microsoft.com/office/2007/relationships/hdphoto" Target="../media/hdphoto5.wdp"/><Relationship Id="rId10" Type="http://schemas.openxmlformats.org/officeDocument/2006/relationships/image" Target="../media/image24.png"/></Relationships>
</file>

<file path=ppt/slides/_rels/slide3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5.png"/><Relationship Id="rId12" Type="http://schemas.openxmlformats.org/officeDocument/2006/relationships/image" Target="../media/image26.png"/><Relationship Id="rId13" Type="http://schemas.openxmlformats.org/officeDocument/2006/relationships/image" Target="../media/image63.png"/><Relationship Id="rId14" Type="http://schemas.openxmlformats.org/officeDocument/2006/relationships/image" Target="../media/image64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microsoft.com/office/2007/relationships/hdphoto" Target="../media/hdphoto2.wdp"/><Relationship Id="rId4" Type="http://schemas.openxmlformats.org/officeDocument/2006/relationships/image" Target="../media/image19.png"/><Relationship Id="rId5" Type="http://schemas.microsoft.com/office/2007/relationships/hdphoto" Target="../media/hdphoto3.wdp"/><Relationship Id="rId6" Type="http://schemas.openxmlformats.org/officeDocument/2006/relationships/image" Target="../media/image20.png"/><Relationship Id="rId7" Type="http://schemas.microsoft.com/office/2007/relationships/hdphoto" Target="../media/hdphoto4.wdp"/><Relationship Id="rId8" Type="http://schemas.openxmlformats.org/officeDocument/2006/relationships/image" Target="../media/image21.png"/><Relationship Id="rId9" Type="http://schemas.microsoft.com/office/2007/relationships/hdphoto" Target="../media/hdphoto5.wdp"/><Relationship Id="rId10" Type="http://schemas.openxmlformats.org/officeDocument/2006/relationships/image" Target="../media/image24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em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g"/><Relationship Id="rId4" Type="http://schemas.openxmlformats.org/officeDocument/2006/relationships/image" Target="../media/image68.jpg"/><Relationship Id="rId5" Type="http://schemas.openxmlformats.org/officeDocument/2006/relationships/image" Target="../media/image69.png"/><Relationship Id="rId6" Type="http://schemas.openxmlformats.org/officeDocument/2006/relationships/image" Target="../media/image70.jpg"/><Relationship Id="rId7" Type="http://schemas.openxmlformats.org/officeDocument/2006/relationships/image" Target="../media/image71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gi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4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1" Type="http://schemas.microsoft.com/office/2007/relationships/hdphoto" Target="../media/hdphoto6.wdp"/><Relationship Id="rId12" Type="http://schemas.openxmlformats.org/officeDocument/2006/relationships/image" Target="../media/image24.png"/><Relationship Id="rId13" Type="http://schemas.openxmlformats.org/officeDocument/2006/relationships/image" Target="../media/image25.png"/><Relationship Id="rId14" Type="http://schemas.openxmlformats.org/officeDocument/2006/relationships/image" Target="../media/image70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microsoft.com/office/2007/relationships/hdphoto" Target="../media/hdphoto2.wdp"/><Relationship Id="rId4" Type="http://schemas.openxmlformats.org/officeDocument/2006/relationships/image" Target="../media/image19.png"/><Relationship Id="rId5" Type="http://schemas.microsoft.com/office/2007/relationships/hdphoto" Target="../media/hdphoto3.wdp"/><Relationship Id="rId6" Type="http://schemas.openxmlformats.org/officeDocument/2006/relationships/image" Target="../media/image20.png"/><Relationship Id="rId7" Type="http://schemas.microsoft.com/office/2007/relationships/hdphoto" Target="../media/hdphoto4.wdp"/><Relationship Id="rId8" Type="http://schemas.openxmlformats.org/officeDocument/2006/relationships/image" Target="../media/image21.png"/><Relationship Id="rId9" Type="http://schemas.microsoft.com/office/2007/relationships/hdphoto" Target="../media/hdphoto5.wdp"/><Relationship Id="rId10" Type="http://schemas.openxmlformats.org/officeDocument/2006/relationships/image" Target="../media/image22.png"/></Relationships>
</file>

<file path=ppt/slides/_rels/slide48.xml.rels><?xml version="1.0" encoding="UTF-8" standalone="yes"?>
<Relationships xmlns="http://schemas.openxmlformats.org/package/2006/relationships"><Relationship Id="rId11" Type="http://schemas.microsoft.com/office/2007/relationships/hdphoto" Target="../media/hdphoto4.wdp"/><Relationship Id="rId12" Type="http://schemas.openxmlformats.org/officeDocument/2006/relationships/image" Target="../media/image21.png"/><Relationship Id="rId13" Type="http://schemas.microsoft.com/office/2007/relationships/hdphoto" Target="../media/hdphoto5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3" Type="http://schemas.microsoft.com/office/2007/relationships/hdphoto" Target="../media/hdphoto6.wdp"/><Relationship Id="rId4" Type="http://schemas.openxmlformats.org/officeDocument/2006/relationships/image" Target="../media/image24.png"/><Relationship Id="rId5" Type="http://schemas.openxmlformats.org/officeDocument/2006/relationships/image" Target="../media/image61.png"/><Relationship Id="rId6" Type="http://schemas.openxmlformats.org/officeDocument/2006/relationships/image" Target="../media/image18.png"/><Relationship Id="rId7" Type="http://schemas.microsoft.com/office/2007/relationships/hdphoto" Target="../media/hdphoto2.wdp"/><Relationship Id="rId8" Type="http://schemas.openxmlformats.org/officeDocument/2006/relationships/image" Target="../media/image19.png"/><Relationship Id="rId9" Type="http://schemas.microsoft.com/office/2007/relationships/hdphoto" Target="../media/hdphoto3.wdp"/><Relationship Id="rId10" Type="http://schemas.openxmlformats.org/officeDocument/2006/relationships/image" Target="../media/image20.png"/></Relationships>
</file>

<file path=ppt/slides/_rels/slide49.xml.rels><?xml version="1.0" encoding="UTF-8" standalone="yes"?>
<Relationships xmlns="http://schemas.openxmlformats.org/package/2006/relationships"><Relationship Id="rId11" Type="http://schemas.microsoft.com/office/2007/relationships/hdphoto" Target="../media/hdphoto6.wdp"/><Relationship Id="rId12" Type="http://schemas.openxmlformats.org/officeDocument/2006/relationships/image" Target="../media/image24.png"/><Relationship Id="rId13" Type="http://schemas.openxmlformats.org/officeDocument/2006/relationships/image" Target="../media/image60.png"/><Relationship Id="rId14" Type="http://schemas.openxmlformats.org/officeDocument/2006/relationships/image" Target="../media/image61.png"/><Relationship Id="rId15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microsoft.com/office/2007/relationships/hdphoto" Target="../media/hdphoto2.wdp"/><Relationship Id="rId4" Type="http://schemas.openxmlformats.org/officeDocument/2006/relationships/image" Target="../media/image19.png"/><Relationship Id="rId5" Type="http://schemas.microsoft.com/office/2007/relationships/hdphoto" Target="../media/hdphoto3.wdp"/><Relationship Id="rId6" Type="http://schemas.openxmlformats.org/officeDocument/2006/relationships/image" Target="../media/image20.png"/><Relationship Id="rId7" Type="http://schemas.microsoft.com/office/2007/relationships/hdphoto" Target="../media/hdphoto4.wdp"/><Relationship Id="rId8" Type="http://schemas.openxmlformats.org/officeDocument/2006/relationships/image" Target="../media/image21.png"/><Relationship Id="rId9" Type="http://schemas.microsoft.com/office/2007/relationships/hdphoto" Target="../media/hdphoto5.wdp"/><Relationship Id="rId10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11" Type="http://schemas.microsoft.com/office/2007/relationships/hdphoto" Target="../media/hdphoto6.wdp"/><Relationship Id="rId12" Type="http://schemas.openxmlformats.org/officeDocument/2006/relationships/image" Target="../media/image24.png"/><Relationship Id="rId13" Type="http://schemas.openxmlformats.org/officeDocument/2006/relationships/image" Target="../media/image17.png"/><Relationship Id="rId14" Type="http://schemas.microsoft.com/office/2007/relationships/hdphoto" Target="../media/hdphoto1.wdp"/><Relationship Id="rId15" Type="http://schemas.openxmlformats.org/officeDocument/2006/relationships/image" Target="../media/image23.png"/><Relationship Id="rId16" Type="http://schemas.microsoft.com/office/2007/relationships/hdphoto" Target="../media/hdphoto7.wdp"/><Relationship Id="rId17" Type="http://schemas.openxmlformats.org/officeDocument/2006/relationships/image" Target="../media/image60.png"/><Relationship Id="rId18" Type="http://schemas.openxmlformats.org/officeDocument/2006/relationships/image" Target="../media/image61.png"/><Relationship Id="rId19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microsoft.com/office/2007/relationships/hdphoto" Target="../media/hdphoto2.wdp"/><Relationship Id="rId4" Type="http://schemas.openxmlformats.org/officeDocument/2006/relationships/image" Target="../media/image19.png"/><Relationship Id="rId5" Type="http://schemas.microsoft.com/office/2007/relationships/hdphoto" Target="../media/hdphoto3.wdp"/><Relationship Id="rId6" Type="http://schemas.openxmlformats.org/officeDocument/2006/relationships/image" Target="../media/image20.png"/><Relationship Id="rId7" Type="http://schemas.microsoft.com/office/2007/relationships/hdphoto" Target="../media/hdphoto4.wdp"/><Relationship Id="rId8" Type="http://schemas.openxmlformats.org/officeDocument/2006/relationships/image" Target="../media/image21.png"/><Relationship Id="rId9" Type="http://schemas.microsoft.com/office/2007/relationships/hdphoto" Target="../media/hdphoto5.wdp"/><Relationship Id="rId10" Type="http://schemas.openxmlformats.org/officeDocument/2006/relationships/image" Target="../media/image22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6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7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8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8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9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62.xml.rels><?xml version="1.0" encoding="UTF-8" standalone="yes"?>
<Relationships xmlns="http://schemas.openxmlformats.org/package/2006/relationships"><Relationship Id="rId11" Type="http://schemas.microsoft.com/office/2007/relationships/hdphoto" Target="../media/hdphoto6.wdp"/><Relationship Id="rId12" Type="http://schemas.openxmlformats.org/officeDocument/2006/relationships/image" Target="../media/image24.png"/><Relationship Id="rId13" Type="http://schemas.openxmlformats.org/officeDocument/2006/relationships/image" Target="../media/image17.png"/><Relationship Id="rId14" Type="http://schemas.microsoft.com/office/2007/relationships/hdphoto" Target="../media/hdphoto1.wdp"/><Relationship Id="rId15" Type="http://schemas.openxmlformats.org/officeDocument/2006/relationships/image" Target="../media/image23.png"/><Relationship Id="rId16" Type="http://schemas.microsoft.com/office/2007/relationships/hdphoto" Target="../media/hdphoto7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microsoft.com/office/2007/relationships/hdphoto" Target="../media/hdphoto2.wdp"/><Relationship Id="rId4" Type="http://schemas.openxmlformats.org/officeDocument/2006/relationships/image" Target="../media/image19.png"/><Relationship Id="rId5" Type="http://schemas.microsoft.com/office/2007/relationships/hdphoto" Target="../media/hdphoto3.wdp"/><Relationship Id="rId6" Type="http://schemas.openxmlformats.org/officeDocument/2006/relationships/image" Target="../media/image20.png"/><Relationship Id="rId7" Type="http://schemas.microsoft.com/office/2007/relationships/hdphoto" Target="../media/hdphoto4.wdp"/><Relationship Id="rId8" Type="http://schemas.openxmlformats.org/officeDocument/2006/relationships/image" Target="../media/image21.png"/><Relationship Id="rId9" Type="http://schemas.microsoft.com/office/2007/relationships/hdphoto" Target="../media/hdphoto5.wdp"/><Relationship Id="rId10" Type="http://schemas.openxmlformats.org/officeDocument/2006/relationships/image" Target="../media/image22.png"/></Relationships>
</file>

<file path=ppt/slides/_rels/slide6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2.png"/><Relationship Id="rId12" Type="http://schemas.microsoft.com/office/2007/relationships/hdphoto" Target="../media/hdphoto6.wdp"/><Relationship Id="rId13" Type="http://schemas.openxmlformats.org/officeDocument/2006/relationships/image" Target="../media/image17.png"/><Relationship Id="rId14" Type="http://schemas.microsoft.com/office/2007/relationships/hdphoto" Target="../media/hdphoto1.wdp"/><Relationship Id="rId15" Type="http://schemas.openxmlformats.org/officeDocument/2006/relationships/image" Target="../media/image23.png"/><Relationship Id="rId16" Type="http://schemas.microsoft.com/office/2007/relationships/hdphoto" Target="../media/hdphoto7.wdp"/><Relationship Id="rId17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18.png"/><Relationship Id="rId4" Type="http://schemas.microsoft.com/office/2007/relationships/hdphoto" Target="../media/hdphoto2.wdp"/><Relationship Id="rId5" Type="http://schemas.openxmlformats.org/officeDocument/2006/relationships/image" Target="../media/image19.png"/><Relationship Id="rId6" Type="http://schemas.microsoft.com/office/2007/relationships/hdphoto" Target="../media/hdphoto3.wdp"/><Relationship Id="rId7" Type="http://schemas.openxmlformats.org/officeDocument/2006/relationships/image" Target="../media/image20.png"/><Relationship Id="rId8" Type="http://schemas.microsoft.com/office/2007/relationships/hdphoto" Target="../media/hdphoto4.wdp"/><Relationship Id="rId9" Type="http://schemas.openxmlformats.org/officeDocument/2006/relationships/image" Target="../media/image21.png"/><Relationship Id="rId10" Type="http://schemas.microsoft.com/office/2007/relationships/hdphoto" Target="../media/hdphoto5.wdp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1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://www.meng-jiang.com/" TargetMode="External"/></Relationships>
</file>

<file path=ppt/slides/_rels/slide8.xml.rels><?xml version="1.0" encoding="UTF-8" standalone="yes"?>
<Relationships xmlns="http://schemas.openxmlformats.org/package/2006/relationships"><Relationship Id="rId11" Type="http://schemas.microsoft.com/office/2007/relationships/hdphoto" Target="../media/hdphoto5.wdp"/><Relationship Id="rId12" Type="http://schemas.openxmlformats.org/officeDocument/2006/relationships/image" Target="../media/image22.png"/><Relationship Id="rId13" Type="http://schemas.microsoft.com/office/2007/relationships/hdphoto" Target="../media/hdphoto6.wdp"/><Relationship Id="rId14" Type="http://schemas.openxmlformats.org/officeDocument/2006/relationships/image" Target="../media/image23.png"/><Relationship Id="rId15" Type="http://schemas.microsoft.com/office/2007/relationships/hdphoto" Target="../media/hdphoto7.wdp"/><Relationship Id="rId16" Type="http://schemas.openxmlformats.org/officeDocument/2006/relationships/image" Target="../media/image24.png"/><Relationship Id="rId17" Type="http://schemas.openxmlformats.org/officeDocument/2006/relationships/image" Target="../media/image25.png"/><Relationship Id="rId18" Type="http://schemas.openxmlformats.org/officeDocument/2006/relationships/image" Target="../media/image26.png"/><Relationship Id="rId19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microsoft.com/office/2007/relationships/hdphoto" Target="../media/hdphoto1.wdp"/><Relationship Id="rId4" Type="http://schemas.openxmlformats.org/officeDocument/2006/relationships/image" Target="../media/image18.png"/><Relationship Id="rId5" Type="http://schemas.microsoft.com/office/2007/relationships/hdphoto" Target="../media/hdphoto2.wdp"/><Relationship Id="rId6" Type="http://schemas.openxmlformats.org/officeDocument/2006/relationships/image" Target="../media/image19.png"/><Relationship Id="rId7" Type="http://schemas.microsoft.com/office/2007/relationships/hdphoto" Target="../media/hdphoto3.wdp"/><Relationship Id="rId8" Type="http://schemas.openxmlformats.org/officeDocument/2006/relationships/image" Target="../media/image20.png"/><Relationship Id="rId9" Type="http://schemas.microsoft.com/office/2007/relationships/hdphoto" Target="../media/hdphoto4.wdp"/><Relationship Id="rId10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sz="4800" dirty="0" smtClean="0"/>
              <a:t>Data-Driven</a:t>
            </a:r>
            <a:r>
              <a:rPr lang="zh-CN" altLang="en-US" sz="4800" dirty="0" smtClean="0"/>
              <a:t> </a:t>
            </a:r>
            <a:r>
              <a:rPr lang="en-US" altLang="zh-CN" sz="4800" dirty="0" smtClean="0"/>
              <a:t>Behavioral</a:t>
            </a:r>
            <a:r>
              <a:rPr lang="zh-CN" altLang="en-US" sz="4800" dirty="0" smtClean="0"/>
              <a:t> </a:t>
            </a:r>
            <a:r>
              <a:rPr lang="en-US" altLang="zh-CN" sz="4800" dirty="0" smtClean="0"/>
              <a:t>Analytics</a:t>
            </a:r>
            <a:r>
              <a:rPr lang="zh-CN" altLang="en-US" sz="4800" dirty="0" smtClean="0"/>
              <a:t> </a:t>
            </a:r>
            <a:r>
              <a:rPr lang="en-US" altLang="zh-CN" sz="4800" dirty="0" smtClean="0"/>
              <a:t>with</a:t>
            </a:r>
            <a:r>
              <a:rPr lang="zh-CN" altLang="en-US" sz="4800" dirty="0" smtClean="0"/>
              <a:t> </a:t>
            </a:r>
            <a:r>
              <a:rPr lang="en-US" altLang="zh-CN" sz="4800" dirty="0" smtClean="0"/>
              <a:t>Networks</a:t>
            </a:r>
            <a:endParaRPr lang="en-US" sz="4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endParaRPr lang="en-US" altLang="zh-CN" sz="2800" dirty="0" smtClean="0"/>
          </a:p>
          <a:p>
            <a:r>
              <a:rPr lang="en-US" altLang="zh-CN" sz="2800" dirty="0" smtClean="0"/>
              <a:t>Meng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Jiang</a:t>
            </a:r>
            <a:endParaRPr lang="zh-CN" altLang="en-US" sz="2800" dirty="0" smtClean="0"/>
          </a:p>
          <a:p>
            <a:r>
              <a:rPr lang="en-US" altLang="zh-CN" sz="2800" dirty="0" smtClean="0">
                <a:hlinkClick r:id="rId3"/>
              </a:rPr>
              <a:t>www.meng-jiang.com</a:t>
            </a:r>
            <a:endParaRPr lang="zh-CN" altLang="en-US" sz="2800" dirty="0"/>
          </a:p>
          <a:p>
            <a:r>
              <a:rPr lang="en-US" altLang="zh-CN" dirty="0"/>
              <a:t>T</a:t>
            </a:r>
            <a:r>
              <a:rPr lang="en-US" altLang="zh-CN" dirty="0" smtClean="0"/>
              <a:t>alk</a:t>
            </a:r>
            <a:r>
              <a:rPr lang="zh-CN" altLang="en-US" dirty="0" smtClean="0"/>
              <a:t> </a:t>
            </a:r>
            <a:r>
              <a:rPr lang="en-US" altLang="zh-CN" dirty="0" smtClean="0"/>
              <a:t>at</a:t>
            </a:r>
            <a:r>
              <a:rPr lang="zh-CN" altLang="en-US" dirty="0" smtClean="0"/>
              <a:t> </a:t>
            </a:r>
            <a:r>
              <a:rPr lang="en-US" altLang="zh-CN" dirty="0" smtClean="0"/>
              <a:t>XXX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912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Related</a:t>
            </a:r>
            <a:r>
              <a:rPr lang="zh-CN" altLang="en-US" dirty="0" smtClean="0"/>
              <a:t> </a:t>
            </a:r>
            <a:r>
              <a:rPr lang="en-US" altLang="zh-CN" dirty="0" smtClean="0"/>
              <a:t>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zh-CN" altLang="en-US" sz="2400" dirty="0" smtClean="0"/>
          </a:p>
          <a:p>
            <a:endParaRPr lang="zh-CN" altLang="en-US" sz="2400" dirty="0"/>
          </a:p>
          <a:p>
            <a:endParaRPr lang="zh-CN" altLang="en-US" sz="2400" dirty="0" smtClean="0"/>
          </a:p>
          <a:p>
            <a:endParaRPr lang="zh-CN" altLang="en-US" sz="2400" dirty="0"/>
          </a:p>
          <a:p>
            <a:endParaRPr lang="zh-CN" altLang="en-US" sz="2400" dirty="0" smtClean="0"/>
          </a:p>
          <a:p>
            <a:endParaRPr lang="zh-CN" altLang="en-US" sz="2400" dirty="0"/>
          </a:p>
          <a:p>
            <a:endParaRPr lang="zh-CN" altLang="en-US" sz="2400" dirty="0" smtClean="0"/>
          </a:p>
          <a:p>
            <a:endParaRPr lang="zh-CN" altLang="en-US" sz="2400" dirty="0" smtClean="0"/>
          </a:p>
          <a:p>
            <a:r>
              <a:rPr lang="en-US" altLang="zh-CN" sz="2400" b="1" dirty="0" smtClean="0"/>
              <a:t>Q:</a:t>
            </a:r>
            <a:r>
              <a:rPr lang="zh-CN" altLang="en-US" sz="2400" b="1" dirty="0" smtClean="0"/>
              <a:t> </a:t>
            </a:r>
            <a:r>
              <a:rPr lang="en-US" altLang="zh-CN" sz="2400" dirty="0" smtClean="0"/>
              <a:t>What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are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the</a:t>
            </a:r>
            <a:r>
              <a:rPr lang="zh-CN" altLang="en-US" sz="2400" dirty="0" smtClean="0"/>
              <a:t> </a:t>
            </a:r>
            <a:r>
              <a:rPr lang="en-US" altLang="zh-CN" sz="2400" b="1" dirty="0" smtClean="0"/>
              <a:t>factors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of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users’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decisions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on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retweeting?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Can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we</a:t>
            </a:r>
            <a:r>
              <a:rPr lang="zh-CN" altLang="en-US" sz="2400" dirty="0" smtClean="0"/>
              <a:t> </a:t>
            </a:r>
            <a:r>
              <a:rPr lang="en-US" altLang="zh-CN" sz="2400" b="1" dirty="0" smtClean="0"/>
              <a:t>observe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them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from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the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data?</a:t>
            </a:r>
            <a:r>
              <a:rPr lang="zh-CN" altLang="en-US" sz="2400" dirty="0"/>
              <a:t> </a:t>
            </a:r>
            <a:r>
              <a:rPr lang="en-US" altLang="zh-CN" sz="2400" dirty="0" smtClean="0"/>
              <a:t>How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to</a:t>
            </a:r>
            <a:r>
              <a:rPr lang="zh-CN" altLang="en-US" sz="2400" dirty="0" smtClean="0"/>
              <a:t> </a:t>
            </a:r>
            <a:r>
              <a:rPr lang="en-US" altLang="zh-CN" sz="2400" b="1" dirty="0" smtClean="0"/>
              <a:t>integrate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the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information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for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accurate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prediction?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10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4365940"/>
              </p:ext>
            </p:extLst>
          </p:nvPr>
        </p:nvGraphicFramePr>
        <p:xfrm>
          <a:off x="131522" y="1699765"/>
          <a:ext cx="8880955" cy="320040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4716051"/>
                <a:gridCol w="1265128"/>
                <a:gridCol w="1114817"/>
                <a:gridCol w="914400"/>
                <a:gridCol w="870559"/>
              </a:tblGrid>
              <a:tr h="370840">
                <a:tc>
                  <a:txBody>
                    <a:bodyPr/>
                    <a:lstStyle/>
                    <a:p>
                      <a:endParaRPr lang="en-US" sz="20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Behavior</a:t>
                      </a:r>
                      <a:endParaRPr lang="en-US" sz="20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C</a:t>
                      </a:r>
                      <a:r>
                        <a:rPr lang="en-US" altLang="zh-CN" sz="2000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o</a:t>
                      </a:r>
                      <a:r>
                        <a:rPr lang="en-US" altLang="zh-CN" sz="20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ntent</a:t>
                      </a:r>
                      <a:endParaRPr lang="en-US" sz="20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Social</a:t>
                      </a:r>
                      <a:endParaRPr lang="en-US" sz="20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Trust</a:t>
                      </a:r>
                      <a:endParaRPr lang="en-US" sz="20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Collaborative</a:t>
                      </a:r>
                      <a:r>
                        <a:rPr lang="en-US" sz="2000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filtering </a:t>
                      </a:r>
                      <a:r>
                        <a:rPr lang="en-US" altLang="zh-CN" sz="2000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(CF)</a:t>
                      </a:r>
                      <a:r>
                        <a:rPr lang="zh-CN" altLang="en-US" sz="2000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sz="2000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[</a:t>
                      </a:r>
                      <a:r>
                        <a:rPr lang="en-US" sz="2000" baseline="0" dirty="0" err="1" smtClean="0">
                          <a:latin typeface="Times" charset="0"/>
                          <a:ea typeface="Times" charset="0"/>
                          <a:cs typeface="Times" charset="0"/>
                        </a:rPr>
                        <a:t>Herlocker</a:t>
                      </a:r>
                      <a:r>
                        <a:rPr lang="en-US" sz="2000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sz="2000" i="1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et al</a:t>
                      </a:r>
                      <a:r>
                        <a:rPr lang="en-US" sz="2000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. TOIS; </a:t>
                      </a:r>
                      <a:r>
                        <a:rPr lang="en-US" sz="2000" baseline="0" dirty="0" err="1" smtClean="0">
                          <a:latin typeface="Times" charset="0"/>
                          <a:ea typeface="Times" charset="0"/>
                          <a:cs typeface="Times" charset="0"/>
                        </a:rPr>
                        <a:t>Koren</a:t>
                      </a:r>
                      <a:r>
                        <a:rPr lang="en-US" sz="2000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KDD</a:t>
                      </a:r>
                      <a:r>
                        <a:rPr lang="en-US" altLang="zh-CN" sz="2000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]</a:t>
                      </a:r>
                      <a:endParaRPr lang="en-US" sz="20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dirty="0" smtClean="0">
                          <a:solidFill>
                            <a:srgbClr val="00B050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✔</a:t>
                      </a:r>
                      <a:endParaRPr lang="en-US" sz="2400" dirty="0" smtClean="0">
                        <a:solidFill>
                          <a:srgbClr val="00B050"/>
                        </a:solidFill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Content-based</a:t>
                      </a:r>
                      <a:r>
                        <a:rPr lang="en-US" sz="2000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filtering</a:t>
                      </a:r>
                      <a:r>
                        <a:rPr lang="zh-CN" altLang="en-US" sz="2000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sz="2000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with</a:t>
                      </a:r>
                      <a:r>
                        <a:rPr lang="zh-CN" altLang="en-US" sz="2000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sz="2000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CF</a:t>
                      </a:r>
                      <a:r>
                        <a:rPr lang="en-US" sz="2000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[</a:t>
                      </a:r>
                      <a:r>
                        <a:rPr lang="en-US" sz="2000" baseline="0" dirty="0" err="1" smtClean="0">
                          <a:latin typeface="Times" charset="0"/>
                          <a:ea typeface="Times" charset="0"/>
                          <a:cs typeface="Times" charset="0"/>
                        </a:rPr>
                        <a:t>Balabanovic</a:t>
                      </a:r>
                      <a:r>
                        <a:rPr lang="en-US" sz="2000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sz="2000" i="1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et al</a:t>
                      </a:r>
                      <a:r>
                        <a:rPr lang="en-US" sz="2000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.; Liu </a:t>
                      </a:r>
                      <a:r>
                        <a:rPr lang="en-US" sz="2000" i="1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et al</a:t>
                      </a:r>
                      <a:r>
                        <a:rPr lang="en-US" sz="2000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. CIKM;]</a:t>
                      </a:r>
                      <a:endParaRPr lang="en-US" sz="20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 smtClean="0">
                          <a:solidFill>
                            <a:srgbClr val="00B050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✔</a:t>
                      </a:r>
                      <a:endParaRPr lang="en-US" sz="2400" dirty="0">
                        <a:solidFill>
                          <a:srgbClr val="00B050"/>
                        </a:solidFill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dirty="0" smtClean="0">
                          <a:solidFill>
                            <a:srgbClr val="00B050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✔</a:t>
                      </a:r>
                      <a:endParaRPr lang="en-US" sz="2400" dirty="0" smtClean="0">
                        <a:solidFill>
                          <a:srgbClr val="00B050"/>
                        </a:solidFill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dirty="0" smtClean="0">
                        <a:solidFill>
                          <a:srgbClr val="00B050"/>
                        </a:solidFill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err="1" smtClean="0">
                          <a:latin typeface="Times" charset="0"/>
                          <a:ea typeface="Times" charset="0"/>
                          <a:cs typeface="Times" charset="0"/>
                        </a:rPr>
                        <a:t>SoRec</a:t>
                      </a:r>
                      <a:r>
                        <a:rPr lang="en-US" sz="20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[Ma </a:t>
                      </a:r>
                      <a:r>
                        <a:rPr lang="en-US" sz="2000" i="1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et al</a:t>
                      </a:r>
                      <a:r>
                        <a:rPr lang="en-US" sz="2000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. CIKM, TIS]</a:t>
                      </a:r>
                    </a:p>
                    <a:p>
                      <a:r>
                        <a:rPr lang="en-US" sz="2000" baseline="0" dirty="0" err="1" smtClean="0">
                          <a:latin typeface="Times" charset="0"/>
                          <a:ea typeface="Times" charset="0"/>
                          <a:cs typeface="Times" charset="0"/>
                        </a:rPr>
                        <a:t>SoReg</a:t>
                      </a:r>
                      <a:r>
                        <a:rPr lang="en-US" sz="2000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[Ma </a:t>
                      </a:r>
                      <a:r>
                        <a:rPr lang="en-US" sz="2000" i="1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et al</a:t>
                      </a:r>
                      <a:r>
                        <a:rPr lang="en-US" sz="2000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. WSDM]</a:t>
                      </a:r>
                      <a:endParaRPr lang="en-US" sz="2000" dirty="0" smtClean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dirty="0" smtClean="0">
                          <a:solidFill>
                            <a:srgbClr val="00B050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✔</a:t>
                      </a:r>
                      <a:endParaRPr lang="en-US" sz="2400" dirty="0" smtClean="0">
                        <a:solidFill>
                          <a:srgbClr val="00B050"/>
                        </a:solidFill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dirty="0" smtClean="0">
                          <a:solidFill>
                            <a:srgbClr val="00B050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✔</a:t>
                      </a:r>
                      <a:endParaRPr lang="en-US" sz="2400" dirty="0" smtClean="0">
                        <a:solidFill>
                          <a:srgbClr val="00B050"/>
                        </a:solidFill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Trust-based</a:t>
                      </a:r>
                      <a:r>
                        <a:rPr lang="en-US" sz="2000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methods [Massa </a:t>
                      </a:r>
                      <a:r>
                        <a:rPr lang="en-US" sz="2000" i="1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et al</a:t>
                      </a:r>
                      <a:r>
                        <a:rPr lang="en-US" sz="2000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. </a:t>
                      </a:r>
                      <a:r>
                        <a:rPr lang="en-US" sz="2000" baseline="0" dirty="0" err="1" smtClean="0">
                          <a:latin typeface="Times" charset="0"/>
                          <a:ea typeface="Times" charset="0"/>
                          <a:cs typeface="Times" charset="0"/>
                        </a:rPr>
                        <a:t>RecSys</a:t>
                      </a:r>
                      <a:r>
                        <a:rPr lang="en-US" sz="2000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; </a:t>
                      </a:r>
                      <a:r>
                        <a:rPr lang="en-US" sz="2000" baseline="0" dirty="0" err="1" smtClean="0">
                          <a:latin typeface="Times" charset="0"/>
                          <a:ea typeface="Times" charset="0"/>
                          <a:cs typeface="Times" charset="0"/>
                        </a:rPr>
                        <a:t>Jamali</a:t>
                      </a:r>
                      <a:r>
                        <a:rPr lang="en-US" sz="2000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sz="2000" i="1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et al</a:t>
                      </a:r>
                      <a:r>
                        <a:rPr lang="en-US" sz="2000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. KDD; Ma </a:t>
                      </a:r>
                      <a:r>
                        <a:rPr lang="en-US" sz="2000" i="1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et al</a:t>
                      </a:r>
                      <a:r>
                        <a:rPr lang="en-US" sz="2000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. SIGIR, TIST]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dirty="0" smtClean="0">
                          <a:solidFill>
                            <a:srgbClr val="00B050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✔</a:t>
                      </a:r>
                      <a:endParaRPr lang="en-US" sz="2400" dirty="0" smtClean="0">
                        <a:solidFill>
                          <a:srgbClr val="00B050"/>
                        </a:solidFill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dirty="0" smtClean="0">
                          <a:solidFill>
                            <a:srgbClr val="00B050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✔</a:t>
                      </a:r>
                      <a:endParaRPr lang="en-US" sz="2400" dirty="0" smtClean="0">
                        <a:solidFill>
                          <a:srgbClr val="00B050"/>
                        </a:solidFill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66595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Social</a:t>
            </a:r>
            <a:r>
              <a:rPr lang="zh-CN" altLang="en-US" smtClean="0"/>
              <a:t> </a:t>
            </a:r>
            <a:r>
              <a:rPr lang="en-US" altLang="zh-CN" smtClean="0"/>
              <a:t>Contextual</a:t>
            </a:r>
            <a:r>
              <a:rPr lang="zh-CN" altLang="en-US" smtClean="0"/>
              <a:t> </a:t>
            </a:r>
            <a:r>
              <a:rPr lang="en-US" altLang="zh-CN" smtClean="0"/>
              <a:t>Factors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Will</a:t>
            </a:r>
            <a:r>
              <a:rPr lang="zh-CN" altLang="en-US" dirty="0" smtClean="0"/>
              <a:t> </a:t>
            </a:r>
            <a:r>
              <a:rPr lang="en-US" altLang="zh-CN" dirty="0" smtClean="0"/>
              <a:t>Michelle</a:t>
            </a:r>
            <a:r>
              <a:rPr lang="zh-CN" altLang="en-US" dirty="0" smtClean="0"/>
              <a:t> </a:t>
            </a:r>
            <a:r>
              <a:rPr lang="en-US" altLang="zh-CN" dirty="0" smtClean="0"/>
              <a:t>Obama</a:t>
            </a:r>
            <a:r>
              <a:rPr lang="zh-CN" altLang="en-US" dirty="0" smtClean="0"/>
              <a:t> </a:t>
            </a:r>
            <a:r>
              <a:rPr lang="en-US" altLang="zh-CN" dirty="0" smtClean="0"/>
              <a:t>share</a:t>
            </a:r>
            <a:r>
              <a:rPr lang="zh-CN" altLang="en-US" dirty="0" smtClean="0"/>
              <a:t> </a:t>
            </a:r>
            <a:r>
              <a:rPr lang="en-US" altLang="zh-CN" dirty="0" smtClean="0"/>
              <a:t>this</a:t>
            </a:r>
            <a:r>
              <a:rPr lang="zh-CN" altLang="en-US" dirty="0" smtClean="0"/>
              <a:t> </a:t>
            </a:r>
            <a:r>
              <a:rPr lang="en-US" altLang="zh-CN" dirty="0" smtClean="0"/>
              <a:t>message?</a:t>
            </a:r>
            <a:endParaRPr lang="zh-CN" altLang="en-US" dirty="0" smtClean="0"/>
          </a:p>
          <a:p>
            <a:r>
              <a:rPr lang="en-US" altLang="zh-CN" dirty="0" smtClean="0"/>
              <a:t>Please</a:t>
            </a:r>
            <a:r>
              <a:rPr lang="zh-CN" altLang="en-US" dirty="0" smtClean="0"/>
              <a:t> </a:t>
            </a:r>
            <a:r>
              <a:rPr lang="en-US" altLang="zh-CN" dirty="0" smtClean="0"/>
              <a:t>list</a:t>
            </a:r>
            <a:r>
              <a:rPr lang="zh-CN" altLang="en-US" dirty="0" smtClean="0"/>
              <a:t> </a:t>
            </a:r>
            <a:r>
              <a:rPr lang="en-US" altLang="zh-CN" dirty="0" smtClean="0"/>
              <a:t>your</a:t>
            </a:r>
            <a:r>
              <a:rPr lang="zh-CN" altLang="en-US" dirty="0" smtClean="0"/>
              <a:t> </a:t>
            </a:r>
            <a:r>
              <a:rPr lang="en-US" altLang="zh-CN" dirty="0" smtClean="0"/>
              <a:t>reasons.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575" y="3822631"/>
            <a:ext cx="4114800" cy="19849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575" y="2977872"/>
            <a:ext cx="4114800" cy="7878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8057" y="2977872"/>
            <a:ext cx="4572000" cy="2829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60866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Social</a:t>
            </a:r>
            <a:r>
              <a:rPr lang="zh-CN" altLang="en-US" dirty="0" smtClean="0"/>
              <a:t> </a:t>
            </a:r>
            <a:r>
              <a:rPr lang="en-US" altLang="zh-CN" dirty="0" smtClean="0"/>
              <a:t>Contextual</a:t>
            </a:r>
            <a:r>
              <a:rPr lang="zh-CN" altLang="en-US" dirty="0" smtClean="0"/>
              <a:t> </a:t>
            </a:r>
            <a:r>
              <a:rPr lang="en-US" altLang="zh-CN" dirty="0" smtClean="0"/>
              <a:t>Factors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12</a:t>
            </a:fld>
            <a:endParaRPr lang="en-US"/>
          </a:p>
        </p:txBody>
      </p:sp>
      <p:sp>
        <p:nvSpPr>
          <p:cNvPr id="5" name="Oval 4"/>
          <p:cNvSpPr>
            <a:spLocks noChangeAspect="1"/>
          </p:cNvSpPr>
          <p:nvPr/>
        </p:nvSpPr>
        <p:spPr>
          <a:xfrm>
            <a:off x="1440177" y="1480121"/>
            <a:ext cx="457200" cy="457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u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6" name="Oval 5"/>
          <p:cNvSpPr>
            <a:spLocks noChangeAspect="1"/>
          </p:cNvSpPr>
          <p:nvPr/>
        </p:nvSpPr>
        <p:spPr>
          <a:xfrm>
            <a:off x="1477733" y="2250564"/>
            <a:ext cx="457200" cy="457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u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8" name="Oval 7"/>
          <p:cNvSpPr>
            <a:spLocks noChangeAspect="1"/>
          </p:cNvSpPr>
          <p:nvPr/>
        </p:nvSpPr>
        <p:spPr>
          <a:xfrm>
            <a:off x="2717983" y="1480121"/>
            <a:ext cx="457200" cy="4572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smtClean="0">
                <a:latin typeface="Times" charset="0"/>
                <a:ea typeface="Times" charset="0"/>
                <a:cs typeface="Times" charset="0"/>
              </a:rPr>
              <a:t>i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897377" y="1383323"/>
            <a:ext cx="6078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mtClean="0">
                <a:latin typeface="Times" charset="0"/>
                <a:ea typeface="Times" charset="0"/>
                <a:cs typeface="Times" charset="0"/>
              </a:rPr>
              <a:t>send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2222724" y="2042647"/>
            <a:ext cx="19800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Times" charset="0"/>
                <a:ea typeface="Times" charset="0"/>
                <a:cs typeface="Times" charset="0"/>
              </a:rPr>
              <a:t>r</a:t>
            </a:r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eceive</a:t>
            </a:r>
            <a:r>
              <a:rPr lang="zh-CN" altLang="en-US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and</a:t>
            </a:r>
            <a:r>
              <a:rPr lang="zh-CN" altLang="en-US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retweet</a:t>
            </a:r>
            <a:endParaRPr lang="en-US" dirty="0"/>
          </a:p>
        </p:txBody>
      </p:sp>
      <p:cxnSp>
        <p:nvCxnSpPr>
          <p:cNvPr id="88" name="Straight Connector 87"/>
          <p:cNvCxnSpPr>
            <a:stCxn id="5" idx="6"/>
            <a:endCxn id="8" idx="2"/>
          </p:cNvCxnSpPr>
          <p:nvPr/>
        </p:nvCxnSpPr>
        <p:spPr>
          <a:xfrm>
            <a:off x="1897377" y="1708721"/>
            <a:ext cx="82060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>
            <a:stCxn id="6" idx="7"/>
            <a:endCxn id="8" idx="3"/>
          </p:cNvCxnSpPr>
          <p:nvPr/>
        </p:nvCxnSpPr>
        <p:spPr>
          <a:xfrm flipV="1">
            <a:off x="1867978" y="1870366"/>
            <a:ext cx="916960" cy="44715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Rectangle 94"/>
          <p:cNvSpPr/>
          <p:nvPr/>
        </p:nvSpPr>
        <p:spPr>
          <a:xfrm>
            <a:off x="1934933" y="2707764"/>
            <a:ext cx="106792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adopted</a:t>
            </a:r>
            <a:endParaRPr lang="en-US" sz="2000" b="1" dirty="0"/>
          </a:p>
        </p:txBody>
      </p:sp>
      <p:sp>
        <p:nvSpPr>
          <p:cNvPr id="96" name="Oval 95"/>
          <p:cNvSpPr>
            <a:spLocks noChangeAspect="1"/>
          </p:cNvSpPr>
          <p:nvPr/>
        </p:nvSpPr>
        <p:spPr>
          <a:xfrm>
            <a:off x="5138095" y="1480121"/>
            <a:ext cx="457200" cy="457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u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97" name="Oval 96"/>
          <p:cNvSpPr>
            <a:spLocks noChangeAspect="1"/>
          </p:cNvSpPr>
          <p:nvPr/>
        </p:nvSpPr>
        <p:spPr>
          <a:xfrm>
            <a:off x="5175651" y="2250564"/>
            <a:ext cx="457200" cy="457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u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98" name="Oval 97"/>
          <p:cNvSpPr>
            <a:spLocks noChangeAspect="1"/>
          </p:cNvSpPr>
          <p:nvPr/>
        </p:nvSpPr>
        <p:spPr>
          <a:xfrm>
            <a:off x="6415901" y="1480121"/>
            <a:ext cx="457200" cy="4572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smtClean="0">
                <a:latin typeface="Times" charset="0"/>
                <a:ea typeface="Times" charset="0"/>
                <a:cs typeface="Times" charset="0"/>
              </a:rPr>
              <a:t>i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99" name="Rectangle 98"/>
          <p:cNvSpPr/>
          <p:nvPr/>
        </p:nvSpPr>
        <p:spPr>
          <a:xfrm>
            <a:off x="5595295" y="1383323"/>
            <a:ext cx="6078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mtClean="0">
                <a:latin typeface="Times" charset="0"/>
                <a:ea typeface="Times" charset="0"/>
                <a:cs typeface="Times" charset="0"/>
              </a:rPr>
              <a:t>send</a:t>
            </a:r>
            <a:endParaRPr lang="en-US" dirty="0"/>
          </a:p>
        </p:txBody>
      </p:sp>
      <p:cxnSp>
        <p:nvCxnSpPr>
          <p:cNvPr id="101" name="Straight Connector 100"/>
          <p:cNvCxnSpPr>
            <a:stCxn id="99" idx="6"/>
            <a:endCxn id="102" idx="2"/>
          </p:cNvCxnSpPr>
          <p:nvPr/>
        </p:nvCxnSpPr>
        <p:spPr>
          <a:xfrm>
            <a:off x="5595295" y="1708721"/>
            <a:ext cx="82060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>
            <a:endCxn id="102" idx="3"/>
          </p:cNvCxnSpPr>
          <p:nvPr/>
        </p:nvCxnSpPr>
        <p:spPr>
          <a:xfrm flipV="1">
            <a:off x="5565896" y="1870366"/>
            <a:ext cx="916960" cy="447153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Rectangle 102"/>
          <p:cNvSpPr/>
          <p:nvPr/>
        </p:nvSpPr>
        <p:spPr>
          <a:xfrm>
            <a:off x="5632851" y="2707764"/>
            <a:ext cx="99142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refused</a:t>
            </a:r>
            <a:endParaRPr lang="en-US" sz="2000" b="1" dirty="0"/>
          </a:p>
        </p:txBody>
      </p:sp>
      <p:sp>
        <p:nvSpPr>
          <p:cNvPr id="104" name="Rectangle 103"/>
          <p:cNvSpPr/>
          <p:nvPr/>
        </p:nvSpPr>
        <p:spPr>
          <a:xfrm>
            <a:off x="5854605" y="1671188"/>
            <a:ext cx="44435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dirty="0" smtClean="0">
                <a:solidFill>
                  <a:schemeClr val="accent1">
                    <a:lumMod val="75000"/>
                  </a:schemeClr>
                </a:solidFill>
                <a:latin typeface="Times" charset="0"/>
                <a:ea typeface="Times" charset="0"/>
                <a:cs typeface="Times" charset="0"/>
              </a:rPr>
              <a:t>×</a:t>
            </a:r>
            <a:endParaRPr lang="en-US" sz="36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08" name="Rectangle 107"/>
          <p:cNvSpPr/>
          <p:nvPr/>
        </p:nvSpPr>
        <p:spPr>
          <a:xfrm>
            <a:off x="6198662" y="2036763"/>
            <a:ext cx="18517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Times" charset="0"/>
                <a:ea typeface="Times" charset="0"/>
                <a:cs typeface="Times" charset="0"/>
              </a:rPr>
              <a:t>r</a:t>
            </a:r>
            <a:r>
              <a:rPr lang="en-US" altLang="zh-CN" smtClean="0">
                <a:latin typeface="Times" charset="0"/>
                <a:ea typeface="Times" charset="0"/>
                <a:cs typeface="Times" charset="0"/>
              </a:rPr>
              <a:t>eceive</a:t>
            </a:r>
            <a:r>
              <a:rPr lang="zh-CN" altLang="en-US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but</a:t>
            </a:r>
            <a:r>
              <a:rPr lang="zh-CN" altLang="en-US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ignore</a:t>
            </a:r>
            <a:endParaRPr lang="en-US" dirty="0"/>
          </a:p>
        </p:txBody>
      </p:sp>
      <p:pic>
        <p:nvPicPr>
          <p:cNvPr id="113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825" y="3212162"/>
            <a:ext cx="3657600" cy="28267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4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2796" y="3212162"/>
            <a:ext cx="3657600" cy="28283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5" name="Rectangle 114"/>
          <p:cNvSpPr/>
          <p:nvPr/>
        </p:nvSpPr>
        <p:spPr>
          <a:xfrm>
            <a:off x="1213671" y="6154529"/>
            <a:ext cx="310617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China’s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Facebook: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err="1" smtClean="0">
                <a:latin typeface="Times" charset="0"/>
                <a:ea typeface="Times" charset="0"/>
                <a:cs typeface="Times" charset="0"/>
              </a:rPr>
              <a:t>Renren</a:t>
            </a:r>
            <a:endParaRPr lang="en-US" sz="2000" b="1" dirty="0"/>
          </a:p>
        </p:txBody>
      </p:sp>
      <p:sp>
        <p:nvSpPr>
          <p:cNvPr id="116" name="Rectangle 115"/>
          <p:cNvSpPr/>
          <p:nvPr/>
        </p:nvSpPr>
        <p:spPr>
          <a:xfrm>
            <a:off x="4769412" y="6154529"/>
            <a:ext cx="365869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China’s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Twitter: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err="1" smtClean="0">
                <a:latin typeface="Times" charset="0"/>
                <a:ea typeface="Times" charset="0"/>
                <a:cs typeface="Times" charset="0"/>
              </a:rPr>
              <a:t>Tencent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err="1" smtClean="0">
                <a:latin typeface="Times" charset="0"/>
                <a:ea typeface="Times" charset="0"/>
                <a:cs typeface="Times" charset="0"/>
              </a:rPr>
              <a:t>Weibo</a:t>
            </a:r>
            <a:endParaRPr lang="en-US" sz="2000" b="1" dirty="0"/>
          </a:p>
        </p:txBody>
      </p:sp>
      <p:graphicFrame>
        <p:nvGraphicFramePr>
          <p:cNvPr id="118" name="Table 1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9346383"/>
              </p:ext>
            </p:extLst>
          </p:nvPr>
        </p:nvGraphicFramePr>
        <p:xfrm>
          <a:off x="4105570" y="3096521"/>
          <a:ext cx="453710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3710"/>
              </a:tblGrid>
              <a:tr h="457200">
                <a:tc>
                  <a:txBody>
                    <a:bodyPr/>
                    <a:lstStyle/>
                    <a:p>
                      <a:r>
                        <a:rPr lang="zh-CN" altLang="en-US" sz="2300" dirty="0" smtClean="0">
                          <a:solidFill>
                            <a:srgbClr val="FF0000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↗</a:t>
                      </a:r>
                      <a:endParaRPr lang="en-US" sz="2300" dirty="0">
                        <a:solidFill>
                          <a:srgbClr val="FF0000"/>
                        </a:solidFill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105508" marR="105508" marT="52754" marB="52754">
                    <a:lnL w="12700" cmpd="sng">
                      <a:noFill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19" name="Table 1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2336219"/>
              </p:ext>
            </p:extLst>
          </p:nvPr>
        </p:nvGraphicFramePr>
        <p:xfrm>
          <a:off x="7974396" y="3077096"/>
          <a:ext cx="453710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3710"/>
              </a:tblGrid>
              <a:tr h="457200">
                <a:tc>
                  <a:txBody>
                    <a:bodyPr/>
                    <a:lstStyle/>
                    <a:p>
                      <a:r>
                        <a:rPr lang="zh-CN" altLang="en-US" sz="2300" dirty="0" smtClean="0">
                          <a:solidFill>
                            <a:srgbClr val="FF0000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↗</a:t>
                      </a:r>
                      <a:endParaRPr lang="en-US" sz="2300" dirty="0">
                        <a:solidFill>
                          <a:srgbClr val="FF0000"/>
                        </a:solidFill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105508" marR="105508" marT="52754" marB="52754">
                    <a:lnL w="12700" cmpd="sng">
                      <a:noFill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59713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6" grpId="0" animBg="1"/>
      <p:bldP spid="97" grpId="0" animBg="1"/>
      <p:bldP spid="98" grpId="0" animBg="1"/>
      <p:bldP spid="99" grpId="0"/>
      <p:bldP spid="103" grpId="0"/>
      <p:bldP spid="104" grpId="0"/>
      <p:bldP spid="108" grpId="0"/>
      <p:bldP spid="115" grpId="0"/>
      <p:bldP spid="11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Modeling:</a:t>
            </a:r>
            <a:r>
              <a:rPr lang="zh-CN" altLang="en-US" dirty="0" smtClean="0"/>
              <a:t> </a:t>
            </a:r>
            <a:r>
              <a:rPr lang="en-US" altLang="zh-CN" dirty="0" smtClean="0"/>
              <a:t>From</a:t>
            </a:r>
            <a:r>
              <a:rPr lang="zh-CN" altLang="en-US" dirty="0" smtClean="0"/>
              <a:t> </a:t>
            </a:r>
            <a:r>
              <a:rPr lang="en-US" altLang="zh-CN" dirty="0" smtClean="0"/>
              <a:t>Contextual</a:t>
            </a:r>
            <a:r>
              <a:rPr lang="zh-CN" altLang="en-US" dirty="0" smtClean="0"/>
              <a:t> </a:t>
            </a:r>
            <a:r>
              <a:rPr lang="en-US" altLang="zh-CN" dirty="0" smtClean="0"/>
              <a:t>Information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Contextual</a:t>
            </a:r>
            <a:r>
              <a:rPr lang="zh-CN" altLang="en-US" dirty="0" smtClean="0"/>
              <a:t> </a:t>
            </a:r>
            <a:r>
              <a:rPr lang="en-US" altLang="zh-CN" dirty="0" smtClean="0"/>
              <a:t>Factors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13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03736" y="2061515"/>
            <a:ext cx="106792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smtClean="0">
                <a:latin typeface="Times" charset="0"/>
                <a:ea typeface="Times" charset="0"/>
                <a:cs typeface="Times" charset="0"/>
              </a:rPr>
              <a:t>Content</a:t>
            </a:r>
            <a:endParaRPr lang="en-US" sz="2000" b="1" dirty="0"/>
          </a:p>
        </p:txBody>
      </p:sp>
      <p:sp>
        <p:nvSpPr>
          <p:cNvPr id="6" name="Rectangle 5"/>
          <p:cNvSpPr>
            <a:spLocks noChangeAspect="1"/>
          </p:cNvSpPr>
          <p:nvPr/>
        </p:nvSpPr>
        <p:spPr>
          <a:xfrm>
            <a:off x="203736" y="2461625"/>
            <a:ext cx="2743200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Item-item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similarity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03736" y="2918825"/>
            <a:ext cx="118173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Behavior</a:t>
            </a:r>
            <a:endParaRPr lang="en-US" sz="2000" b="1" dirty="0"/>
          </a:p>
        </p:txBody>
      </p:sp>
      <p:sp>
        <p:nvSpPr>
          <p:cNvPr id="8" name="Rectangle 7"/>
          <p:cNvSpPr>
            <a:spLocks noChangeAspect="1"/>
          </p:cNvSpPr>
          <p:nvPr/>
        </p:nvSpPr>
        <p:spPr>
          <a:xfrm>
            <a:off x="203736" y="3318935"/>
            <a:ext cx="2743200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User-item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interaction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03736" y="3776135"/>
            <a:ext cx="83869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Social</a:t>
            </a:r>
            <a:endParaRPr lang="en-US" sz="2000" b="1" dirty="0"/>
          </a:p>
        </p:txBody>
      </p:sp>
      <p:sp>
        <p:nvSpPr>
          <p:cNvPr id="10" name="Rectangle 9"/>
          <p:cNvSpPr>
            <a:spLocks noChangeAspect="1"/>
          </p:cNvSpPr>
          <p:nvPr/>
        </p:nvSpPr>
        <p:spPr>
          <a:xfrm>
            <a:off x="203736" y="4176245"/>
            <a:ext cx="2743200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User-user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social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relation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03736" y="4633445"/>
            <a:ext cx="256397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Interaction frequency</a:t>
            </a:r>
            <a:endParaRPr lang="en-US" sz="2000" b="1" dirty="0"/>
          </a:p>
        </p:txBody>
      </p:sp>
      <p:sp>
        <p:nvSpPr>
          <p:cNvPr id="12" name="Rectangle 11"/>
          <p:cNvSpPr>
            <a:spLocks noChangeAspect="1"/>
          </p:cNvSpPr>
          <p:nvPr/>
        </p:nvSpPr>
        <p:spPr>
          <a:xfrm>
            <a:off x="203736" y="5033555"/>
            <a:ext cx="2743200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User-user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interaction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3" name="Rectangle 12"/>
          <p:cNvSpPr>
            <a:spLocks/>
          </p:cNvSpPr>
          <p:nvPr/>
        </p:nvSpPr>
        <p:spPr>
          <a:xfrm>
            <a:off x="6291618" y="2753120"/>
            <a:ext cx="2654488" cy="73152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Personal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preference</a:t>
            </a:r>
            <a:endParaRPr lang="zh-CN" altLang="en-US" sz="2000" dirty="0" smtClean="0">
              <a:latin typeface="Times" charset="0"/>
              <a:ea typeface="Times" charset="0"/>
              <a:cs typeface="Times" charset="0"/>
            </a:endParaRPr>
          </a:p>
          <a:p>
            <a:pPr algn="ctr"/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on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the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given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item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4" name="Rectangle 13"/>
          <p:cNvSpPr>
            <a:spLocks/>
          </p:cNvSpPr>
          <p:nvPr/>
        </p:nvSpPr>
        <p:spPr>
          <a:xfrm>
            <a:off x="6291618" y="4300239"/>
            <a:ext cx="2654488" cy="73152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Interpersonal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influence</a:t>
            </a:r>
            <a:endParaRPr lang="zh-CN" altLang="en-US" sz="2000" dirty="0">
              <a:latin typeface="Times" charset="0"/>
              <a:ea typeface="Times" charset="0"/>
              <a:cs typeface="Times" charset="0"/>
            </a:endParaRPr>
          </a:p>
          <a:p>
            <a:pPr algn="ctr"/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from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the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item’s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sender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5" name="Rectangle 14"/>
          <p:cNvSpPr>
            <a:spLocks noChangeAspect="1"/>
          </p:cNvSpPr>
          <p:nvPr/>
        </p:nvSpPr>
        <p:spPr>
          <a:xfrm>
            <a:off x="3282288" y="2461625"/>
            <a:ext cx="2743200" cy="457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rPr>
              <a:t>Item</a:t>
            </a:r>
            <a:r>
              <a:rPr lang="zh-CN" altLang="en-US" sz="2000" dirty="0" smtClean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rPr>
              <a:t>latent</a:t>
            </a:r>
            <a:r>
              <a:rPr lang="zh-CN" altLang="en-US" sz="2000" dirty="0" smtClean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rPr>
              <a:t>features</a:t>
            </a:r>
            <a:r>
              <a:rPr lang="zh-CN" altLang="en-US" sz="2000" dirty="0" smtClean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i="1" dirty="0" smtClean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rPr>
              <a:t>V</a:t>
            </a:r>
            <a:endParaRPr lang="en-US" sz="2000" i="1" dirty="0">
              <a:solidFill>
                <a:schemeClr val="tx1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6" name="Rectangle 15"/>
          <p:cNvSpPr>
            <a:spLocks noChangeAspect="1"/>
          </p:cNvSpPr>
          <p:nvPr/>
        </p:nvSpPr>
        <p:spPr>
          <a:xfrm>
            <a:off x="3282288" y="3318935"/>
            <a:ext cx="2743200" cy="457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rPr>
              <a:t>User</a:t>
            </a:r>
            <a:r>
              <a:rPr lang="zh-CN" altLang="en-US" sz="2000" dirty="0" smtClean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rPr>
              <a:t>latent</a:t>
            </a:r>
            <a:r>
              <a:rPr lang="zh-CN" altLang="en-US" sz="2000" dirty="0" smtClean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rPr>
              <a:t>features</a:t>
            </a:r>
            <a:r>
              <a:rPr lang="zh-CN" altLang="en-US" sz="2000" dirty="0" smtClean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i="1" dirty="0" smtClean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rPr>
              <a:t>U</a:t>
            </a:r>
            <a:endParaRPr lang="en-US" sz="2000" i="1" dirty="0">
              <a:solidFill>
                <a:schemeClr val="tx1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7" name="Rectangle 16"/>
          <p:cNvSpPr>
            <a:spLocks noChangeAspect="1"/>
          </p:cNvSpPr>
          <p:nvPr/>
        </p:nvSpPr>
        <p:spPr>
          <a:xfrm>
            <a:off x="3282288" y="4176245"/>
            <a:ext cx="2743200" cy="457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rPr>
              <a:t>Item</a:t>
            </a:r>
            <a:r>
              <a:rPr lang="zh-CN" altLang="en-US" sz="2000" dirty="0" smtClean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rPr>
              <a:t>sender</a:t>
            </a:r>
            <a:r>
              <a:rPr lang="zh-CN" altLang="en-US" sz="2000" dirty="0" smtClean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i="1" dirty="0" smtClean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rPr>
              <a:t>G</a:t>
            </a:r>
            <a:endParaRPr lang="en-US" sz="2000" i="1" dirty="0">
              <a:solidFill>
                <a:schemeClr val="tx1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8" name="Rectangle 17"/>
          <p:cNvSpPr>
            <a:spLocks noChangeAspect="1"/>
          </p:cNvSpPr>
          <p:nvPr/>
        </p:nvSpPr>
        <p:spPr>
          <a:xfrm>
            <a:off x="3282288" y="5033555"/>
            <a:ext cx="2743200" cy="457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rPr>
              <a:t>User-user</a:t>
            </a:r>
            <a:r>
              <a:rPr lang="zh-CN" altLang="en-US" sz="2000" dirty="0" smtClean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rPr>
              <a:t>influence</a:t>
            </a:r>
            <a:r>
              <a:rPr lang="zh-CN" altLang="en-US" sz="2000" dirty="0" smtClean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i="1" dirty="0" smtClean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rPr>
              <a:t>S</a:t>
            </a:r>
            <a:endParaRPr lang="en-US" sz="2000" i="1" dirty="0">
              <a:solidFill>
                <a:schemeClr val="tx1"/>
              </a:solidFill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20" name="Straight Arrow Connector 19"/>
          <p:cNvCxnSpPr>
            <a:stCxn id="6" idx="3"/>
            <a:endCxn id="15" idx="1"/>
          </p:cNvCxnSpPr>
          <p:nvPr/>
        </p:nvCxnSpPr>
        <p:spPr>
          <a:xfrm>
            <a:off x="2946936" y="2690225"/>
            <a:ext cx="33535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6" idx="3"/>
            <a:endCxn id="16" idx="1"/>
          </p:cNvCxnSpPr>
          <p:nvPr/>
        </p:nvCxnSpPr>
        <p:spPr>
          <a:xfrm>
            <a:off x="2946936" y="2690225"/>
            <a:ext cx="335352" cy="8573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8" idx="3"/>
            <a:endCxn id="16" idx="1"/>
          </p:cNvCxnSpPr>
          <p:nvPr/>
        </p:nvCxnSpPr>
        <p:spPr>
          <a:xfrm>
            <a:off x="2946936" y="3547535"/>
            <a:ext cx="33535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8" idx="3"/>
            <a:endCxn id="17" idx="1"/>
          </p:cNvCxnSpPr>
          <p:nvPr/>
        </p:nvCxnSpPr>
        <p:spPr>
          <a:xfrm>
            <a:off x="2946936" y="3547535"/>
            <a:ext cx="335352" cy="8573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10" idx="3"/>
            <a:endCxn id="17" idx="1"/>
          </p:cNvCxnSpPr>
          <p:nvPr/>
        </p:nvCxnSpPr>
        <p:spPr>
          <a:xfrm>
            <a:off x="2946936" y="4404845"/>
            <a:ext cx="33535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12" idx="3"/>
            <a:endCxn id="18" idx="1"/>
          </p:cNvCxnSpPr>
          <p:nvPr/>
        </p:nvCxnSpPr>
        <p:spPr>
          <a:xfrm>
            <a:off x="2946936" y="5262155"/>
            <a:ext cx="33535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10" idx="3"/>
            <a:endCxn id="18" idx="1"/>
          </p:cNvCxnSpPr>
          <p:nvPr/>
        </p:nvCxnSpPr>
        <p:spPr>
          <a:xfrm>
            <a:off x="2946936" y="4404845"/>
            <a:ext cx="335352" cy="8573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5" idx="3"/>
            <a:endCxn id="13" idx="1"/>
          </p:cNvCxnSpPr>
          <p:nvPr/>
        </p:nvCxnSpPr>
        <p:spPr>
          <a:xfrm>
            <a:off x="6025488" y="2690225"/>
            <a:ext cx="266130" cy="4286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16" idx="3"/>
            <a:endCxn id="13" idx="1"/>
          </p:cNvCxnSpPr>
          <p:nvPr/>
        </p:nvCxnSpPr>
        <p:spPr>
          <a:xfrm flipV="1">
            <a:off x="6025488" y="3118880"/>
            <a:ext cx="266130" cy="4286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17" idx="3"/>
            <a:endCxn id="14" idx="1"/>
          </p:cNvCxnSpPr>
          <p:nvPr/>
        </p:nvCxnSpPr>
        <p:spPr>
          <a:xfrm>
            <a:off x="6025488" y="4404845"/>
            <a:ext cx="266130" cy="2611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18" idx="3"/>
            <a:endCxn id="14" idx="1"/>
          </p:cNvCxnSpPr>
          <p:nvPr/>
        </p:nvCxnSpPr>
        <p:spPr>
          <a:xfrm flipV="1">
            <a:off x="6025488" y="4665999"/>
            <a:ext cx="266130" cy="5961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33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ContextMF</a:t>
            </a:r>
            <a:r>
              <a:rPr lang="zh-CN" alt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14</a:t>
            </a:fld>
            <a:endParaRPr lang="en-US"/>
          </a:p>
        </p:txBody>
      </p:sp>
      <p:pic>
        <p:nvPicPr>
          <p:cNvPr id="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1568821"/>
            <a:ext cx="7886700" cy="48728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6"/>
          <p:cNvSpPr/>
          <p:nvPr/>
        </p:nvSpPr>
        <p:spPr>
          <a:xfrm>
            <a:off x="322156" y="2220752"/>
            <a:ext cx="3129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b="1" i="1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S</a:t>
            </a:r>
            <a:endParaRPr lang="en-US" b="1" i="1" dirty="0">
              <a:solidFill>
                <a:srgbClr val="FF0000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03773" y="4146562"/>
            <a:ext cx="3513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b="1" i="1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G</a:t>
            </a:r>
            <a:endParaRPr lang="en-US" b="1" i="1" dirty="0">
              <a:solidFill>
                <a:srgbClr val="FF0000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8279596" y="2220752"/>
            <a:ext cx="3513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b="1" i="1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U</a:t>
            </a:r>
            <a:endParaRPr lang="en-US" b="1" i="1" dirty="0">
              <a:solidFill>
                <a:srgbClr val="FF0000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8286007" y="4146562"/>
            <a:ext cx="3385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b="1" i="1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V</a:t>
            </a:r>
            <a:endParaRPr lang="en-US" b="1" i="1" dirty="0">
              <a:solidFill>
                <a:srgbClr val="FF0000"/>
              </a:solidFill>
              <a:latin typeface="Times" charset="0"/>
              <a:ea typeface="Times" charset="0"/>
              <a:cs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627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ContextMF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15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956" y="2250010"/>
            <a:ext cx="6460761" cy="9830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929" y="4255937"/>
            <a:ext cx="7118393" cy="162459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612406" y="1521691"/>
            <a:ext cx="151836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>
                <a:latin typeface="Times" charset="0"/>
                <a:ea typeface="Times" charset="0"/>
                <a:cs typeface="Times" charset="0"/>
              </a:rPr>
              <a:t>i</a:t>
            </a:r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nfluence</a:t>
            </a:r>
            <a:endParaRPr lang="zh-CN" altLang="en-US" sz="2800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4131467" y="2022069"/>
            <a:ext cx="710621" cy="48514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4693055" y="2923131"/>
            <a:ext cx="358018" cy="415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5240737" y="2914687"/>
            <a:ext cx="636874" cy="415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6125159" y="2914687"/>
            <a:ext cx="779488" cy="844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6424960" y="1521691"/>
            <a:ext cx="169790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>
                <a:latin typeface="Times" charset="0"/>
                <a:ea typeface="Times" charset="0"/>
                <a:cs typeface="Times" charset="0"/>
              </a:rPr>
              <a:t>p</a:t>
            </a:r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reference</a:t>
            </a:r>
            <a:endParaRPr lang="zh-CN" altLang="en-US" sz="28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748292" y="1521691"/>
            <a:ext cx="143981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>
                <a:latin typeface="Times" charset="0"/>
                <a:ea typeface="Times" charset="0"/>
                <a:cs typeface="Times" charset="0"/>
              </a:rPr>
              <a:t>b</a:t>
            </a:r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ehavior</a:t>
            </a:r>
            <a:endParaRPr lang="zh-CN" altLang="en-US" sz="2800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14" name="Straight Arrow Connector 13"/>
          <p:cNvCxnSpPr>
            <a:stCxn id="11" idx="2"/>
          </p:cNvCxnSpPr>
          <p:nvPr/>
        </p:nvCxnSpPr>
        <p:spPr>
          <a:xfrm>
            <a:off x="5425289" y="2044911"/>
            <a:ext cx="57491" cy="51243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6495812" y="2044911"/>
            <a:ext cx="882294" cy="46230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6210302" y="3948173"/>
            <a:ext cx="132249" cy="37791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6163729" y="4735850"/>
            <a:ext cx="1672400" cy="503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4597049" y="3478088"/>
            <a:ext cx="397897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>
                <a:latin typeface="Times" charset="0"/>
                <a:ea typeface="Times" charset="0"/>
                <a:cs typeface="Times" charset="0"/>
              </a:rPr>
              <a:t>i</a:t>
            </a:r>
            <a:r>
              <a:rPr lang="en-US" altLang="zh-CN" sz="2800" smtClean="0">
                <a:latin typeface="Times" charset="0"/>
                <a:ea typeface="Times" charset="0"/>
                <a:cs typeface="Times" charset="0"/>
              </a:rPr>
              <a:t>nteraction</a:t>
            </a:r>
            <a:r>
              <a:rPr lang="zh-CN" altLang="en-US" sz="28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frequency/trust</a:t>
            </a:r>
            <a:endParaRPr lang="zh-CN" altLang="en-US" sz="2800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1768215" y="4356308"/>
            <a:ext cx="298682" cy="57734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1834340" y="5313094"/>
            <a:ext cx="1851495" cy="1025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398296" y="3830066"/>
            <a:ext cx="196560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item</a:t>
            </a:r>
            <a:r>
              <a:rPr lang="zh-CN" altLang="en-US" sz="28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content</a:t>
            </a:r>
            <a:endParaRPr lang="zh-CN" altLang="en-US" sz="2800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22" name="Straight Arrow Connector 21"/>
          <p:cNvCxnSpPr/>
          <p:nvPr/>
        </p:nvCxnSpPr>
        <p:spPr>
          <a:xfrm flipH="1" flipV="1">
            <a:off x="5684240" y="5350883"/>
            <a:ext cx="479489" cy="51370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5881923" y="5796075"/>
            <a:ext cx="220445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>
                <a:latin typeface="Times" charset="0"/>
                <a:ea typeface="Times" charset="0"/>
                <a:cs typeface="Times" charset="0"/>
              </a:rPr>
              <a:t>s</a:t>
            </a:r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ocial</a:t>
            </a:r>
            <a:r>
              <a:rPr lang="zh-CN" altLang="en-US" sz="28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relation</a:t>
            </a:r>
            <a:endParaRPr lang="zh-CN" altLang="en-US" sz="2800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24" name="Straight Connector 23"/>
          <p:cNvCxnSpPr/>
          <p:nvPr/>
        </p:nvCxnSpPr>
        <p:spPr>
          <a:xfrm flipV="1">
            <a:off x="4710373" y="5271043"/>
            <a:ext cx="779488" cy="844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3626005" y="3919757"/>
            <a:ext cx="164418" cy="43352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2450616" y="3418184"/>
            <a:ext cx="143981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behavior</a:t>
            </a:r>
            <a:endParaRPr lang="zh-CN" altLang="en-US" sz="2800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27" name="Straight Connector 26"/>
          <p:cNvCxnSpPr/>
          <p:nvPr/>
        </p:nvCxnSpPr>
        <p:spPr>
          <a:xfrm flipV="1">
            <a:off x="2290556" y="4732729"/>
            <a:ext cx="2515309" cy="422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2175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1" grpId="0"/>
      <p:bldP spid="23" grpId="0"/>
      <p:bldP spid="2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ContextMF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Gradient</a:t>
            </a:r>
            <a:r>
              <a:rPr lang="zh-CN" altLang="en-US" dirty="0" smtClean="0"/>
              <a:t> </a:t>
            </a:r>
            <a:r>
              <a:rPr lang="en-US" altLang="zh-CN" dirty="0" smtClean="0"/>
              <a:t>descent</a:t>
            </a:r>
            <a:r>
              <a:rPr lang="zh-CN" altLang="en-US" dirty="0" smtClean="0"/>
              <a:t> </a:t>
            </a:r>
            <a:r>
              <a:rPr lang="en-US" altLang="zh-CN" dirty="0" smtClean="0"/>
              <a:t>method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16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272" y="2162475"/>
            <a:ext cx="6925456" cy="3958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809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Experimental</a:t>
            </a:r>
            <a:r>
              <a:rPr lang="zh-CN" altLang="en-US" dirty="0" smtClean="0"/>
              <a:t> </a:t>
            </a:r>
            <a:r>
              <a:rPr lang="en-US" altLang="zh-CN" dirty="0" smtClean="0"/>
              <a:t>Results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17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1248686"/>
              </p:ext>
            </p:extLst>
          </p:nvPr>
        </p:nvGraphicFramePr>
        <p:xfrm>
          <a:off x="5320777" y="1451563"/>
          <a:ext cx="3787903" cy="228600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397027"/>
                <a:gridCol w="1173708"/>
                <a:gridCol w="1217168"/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sz="20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vs.</a:t>
                      </a:r>
                      <a:r>
                        <a:rPr lang="zh-CN" altLang="en-US" sz="2000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sz="2000" baseline="0" dirty="0" err="1" smtClean="0">
                          <a:latin typeface="Times" charset="0"/>
                          <a:ea typeface="Times" charset="0"/>
                          <a:cs typeface="Times" charset="0"/>
                        </a:rPr>
                        <a:t>SoReg</a:t>
                      </a:r>
                      <a:endParaRPr lang="zh-CN" altLang="en-US" sz="2000" baseline="0" dirty="0" smtClean="0">
                        <a:latin typeface="Times" charset="0"/>
                        <a:ea typeface="Times" charset="0"/>
                        <a:cs typeface="Times" charset="0"/>
                      </a:endParaRPr>
                    </a:p>
                    <a:p>
                      <a:r>
                        <a:rPr lang="en-US" altLang="zh-CN" sz="2000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[TIST’11]</a:t>
                      </a:r>
                      <a:endParaRPr lang="en-US" sz="20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dirty="0" err="1" smtClean="0">
                          <a:latin typeface="Times" charset="0"/>
                          <a:ea typeface="Times" charset="0"/>
                          <a:cs typeface="Times" charset="0"/>
                        </a:rPr>
                        <a:t>Renren</a:t>
                      </a:r>
                      <a:endParaRPr lang="en-US" sz="20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dirty="0" err="1" smtClean="0">
                          <a:latin typeface="Times" charset="0"/>
                          <a:ea typeface="Times" charset="0"/>
                          <a:cs typeface="Times" charset="0"/>
                        </a:rPr>
                        <a:t>Tencent</a:t>
                      </a:r>
                      <a:endParaRPr lang="zh-CN" altLang="en-US" sz="2000" dirty="0" smtClean="0">
                        <a:latin typeface="Times" charset="0"/>
                        <a:ea typeface="Times" charset="0"/>
                        <a:cs typeface="Times" charset="0"/>
                      </a:endParaRPr>
                    </a:p>
                    <a:p>
                      <a:r>
                        <a:rPr lang="en-US" altLang="zh-CN" sz="2000" dirty="0" err="1" smtClean="0">
                          <a:latin typeface="Times" charset="0"/>
                          <a:ea typeface="Times" charset="0"/>
                          <a:cs typeface="Times" charset="0"/>
                        </a:rPr>
                        <a:t>Weibo</a:t>
                      </a:r>
                      <a:endParaRPr lang="en-US" sz="20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0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MAE</a:t>
                      </a:r>
                      <a:endParaRPr lang="en-US" sz="20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↓</a:t>
                      </a:r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19.1%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↓</a:t>
                      </a:r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24.2%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0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RMSE</a:t>
                      </a:r>
                      <a:endParaRPr lang="en-US" sz="20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↓</a:t>
                      </a:r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12.8%</a:t>
                      </a:r>
                      <a:endParaRPr lang="en-US" dirty="0" smtClean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↓</a:t>
                      </a:r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20.7%</a:t>
                      </a:r>
                      <a:endParaRPr lang="en-US" dirty="0" smtClean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0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Kendall’s</a:t>
                      </a:r>
                      <a:endParaRPr lang="en-US" sz="2000" dirty="0" smtClean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↑</a:t>
                      </a:r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9.82%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↑</a:t>
                      </a:r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2.1%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Spearman’s</a:t>
                      </a:r>
                      <a:endParaRPr lang="en-US" sz="2000" baseline="0" dirty="0" smtClean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↑</a:t>
                      </a:r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10.6%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↑</a:t>
                      </a:r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3.1%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45" y="1475771"/>
            <a:ext cx="5074420" cy="48849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ectangle 7"/>
          <p:cNvSpPr/>
          <p:nvPr/>
        </p:nvSpPr>
        <p:spPr>
          <a:xfrm>
            <a:off x="6457950" y="3737073"/>
            <a:ext cx="16010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smtClean="0">
                <a:latin typeface="Times" charset="0"/>
                <a:ea typeface="Times" charset="0"/>
                <a:cs typeface="Times" charset="0"/>
              </a:rPr>
              <a:t>Prediction@K</a:t>
            </a:r>
            <a:endParaRPr lang="en-US" b="1" dirty="0"/>
          </a:p>
        </p:txBody>
      </p:sp>
      <p:sp>
        <p:nvSpPr>
          <p:cNvPr id="9" name="Rectangle 8"/>
          <p:cNvSpPr/>
          <p:nvPr/>
        </p:nvSpPr>
        <p:spPr>
          <a:xfrm>
            <a:off x="78245" y="3355969"/>
            <a:ext cx="5074420" cy="668740"/>
          </a:xfrm>
          <a:prstGeom prst="rect">
            <a:avLst/>
          </a:prstGeom>
          <a:solidFill>
            <a:srgbClr val="FF0000">
              <a:alpha val="1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8245" y="5625129"/>
            <a:ext cx="5074420" cy="668740"/>
          </a:xfrm>
          <a:prstGeom prst="rect">
            <a:avLst/>
          </a:prstGeom>
          <a:solidFill>
            <a:srgbClr val="FF0000">
              <a:alpha val="1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9768" y="4024709"/>
            <a:ext cx="3169920" cy="2474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517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Impact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b="1" dirty="0" smtClean="0"/>
              <a:t>Deployed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in</a:t>
            </a:r>
            <a:r>
              <a:rPr lang="zh-CN" altLang="en-US" sz="2400" dirty="0" smtClean="0"/>
              <a:t> </a:t>
            </a:r>
            <a:r>
              <a:rPr lang="en-US" altLang="zh-CN" sz="2400" dirty="0" err="1" smtClean="0"/>
              <a:t>Weibo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News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Feed.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Improved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conversion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rate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from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5.78%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to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8.27%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(relatively</a:t>
            </a:r>
            <a:r>
              <a:rPr lang="zh-CN" altLang="en-US" sz="2400" dirty="0" smtClean="0"/>
              <a:t> </a:t>
            </a:r>
            <a:r>
              <a:rPr lang="en-US" altLang="zh-CN" sz="2400" b="1" dirty="0" smtClean="0"/>
              <a:t>43%</a:t>
            </a:r>
            <a:r>
              <a:rPr lang="en-US" altLang="zh-CN" sz="2400" dirty="0" smtClean="0"/>
              <a:t>).</a:t>
            </a:r>
            <a:endParaRPr lang="zh-CN" altLang="en-US" sz="2400" dirty="0" smtClean="0"/>
          </a:p>
          <a:p>
            <a:r>
              <a:rPr lang="en-US" altLang="zh-CN" sz="2400" b="1" dirty="0" smtClean="0"/>
              <a:t>M.</a:t>
            </a:r>
            <a:r>
              <a:rPr lang="zh-CN" altLang="en-US" sz="2400" b="1" dirty="0" smtClean="0"/>
              <a:t> </a:t>
            </a:r>
            <a:r>
              <a:rPr lang="en-US" altLang="zh-CN" sz="2400" b="1" dirty="0" smtClean="0"/>
              <a:t>Jiang</a:t>
            </a:r>
            <a:r>
              <a:rPr lang="en-US" altLang="zh-CN" sz="2400" dirty="0" smtClean="0"/>
              <a:t>,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P.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Cui,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R.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Liu,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Q.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Yang,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F.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Wang,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W.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Zhu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and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S.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Yang.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“Social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Contextual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Recommendation”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in</a:t>
            </a:r>
            <a:r>
              <a:rPr lang="zh-CN" altLang="en-US" sz="2400" dirty="0" smtClean="0"/>
              <a:t> </a:t>
            </a:r>
            <a:r>
              <a:rPr lang="en-US" altLang="zh-CN" sz="2400" b="1" dirty="0" smtClean="0"/>
              <a:t>CIKM’12</a:t>
            </a:r>
            <a:r>
              <a:rPr lang="en-US" altLang="zh-CN" sz="2400" dirty="0" smtClean="0"/>
              <a:t>.</a:t>
            </a:r>
            <a:endParaRPr lang="zh-CN" altLang="en-US" sz="2400" dirty="0" smtClean="0"/>
          </a:p>
          <a:p>
            <a:pPr lvl="1"/>
            <a:r>
              <a:rPr lang="en-US" altLang="zh-CN" dirty="0" smtClean="0"/>
              <a:t>#citations</a:t>
            </a:r>
            <a:r>
              <a:rPr lang="zh-CN" altLang="en-US" dirty="0" smtClean="0"/>
              <a:t> </a:t>
            </a:r>
            <a:r>
              <a:rPr lang="en-US" altLang="zh-CN" dirty="0" smtClean="0"/>
              <a:t>=</a:t>
            </a:r>
            <a:r>
              <a:rPr lang="zh-CN" altLang="en-US" dirty="0" smtClean="0"/>
              <a:t> </a:t>
            </a:r>
            <a:r>
              <a:rPr lang="en-US" altLang="zh-CN" b="1" dirty="0" smtClean="0"/>
              <a:t>149</a:t>
            </a:r>
            <a:endParaRPr lang="zh-CN" altLang="en-US" b="1" dirty="0"/>
          </a:p>
          <a:p>
            <a:endParaRPr lang="zh-CN" altLang="en-US" sz="2400" dirty="0" smtClean="0"/>
          </a:p>
          <a:p>
            <a:r>
              <a:rPr lang="en-US" altLang="zh-CN" sz="2400" b="1" dirty="0" smtClean="0"/>
              <a:t>Can</a:t>
            </a:r>
            <a:r>
              <a:rPr lang="zh-CN" altLang="en-US" sz="2400" b="1" dirty="0" smtClean="0"/>
              <a:t> </a:t>
            </a:r>
            <a:r>
              <a:rPr lang="en-US" altLang="zh-CN" sz="2400" b="1" dirty="0" smtClean="0"/>
              <a:t>we</a:t>
            </a:r>
            <a:r>
              <a:rPr lang="zh-CN" altLang="en-US" sz="2400" b="1" dirty="0" smtClean="0"/>
              <a:t> </a:t>
            </a:r>
            <a:r>
              <a:rPr lang="en-US" altLang="zh-CN" sz="2400" b="1" dirty="0" smtClean="0"/>
              <a:t>transfer</a:t>
            </a:r>
            <a:r>
              <a:rPr lang="zh-CN" altLang="en-US" sz="2400" b="1" dirty="0" smtClean="0"/>
              <a:t> </a:t>
            </a:r>
            <a:r>
              <a:rPr lang="en-US" altLang="zh-CN" sz="2400" b="1" dirty="0" smtClean="0"/>
              <a:t>knowledge</a:t>
            </a:r>
            <a:r>
              <a:rPr lang="zh-CN" altLang="en-US" sz="2400" b="1" dirty="0" smtClean="0"/>
              <a:t> </a:t>
            </a:r>
            <a:r>
              <a:rPr lang="en-US" altLang="zh-CN" sz="2400" b="1" dirty="0" smtClean="0"/>
              <a:t>across</a:t>
            </a:r>
            <a:r>
              <a:rPr lang="zh-CN" altLang="en-US" sz="2400" b="1" dirty="0" smtClean="0"/>
              <a:t> </a:t>
            </a:r>
            <a:r>
              <a:rPr lang="en-US" altLang="zh-CN" sz="2400" b="1" dirty="0" smtClean="0"/>
              <a:t>domains/platforms?</a:t>
            </a:r>
            <a:endParaRPr lang="zh-CN" altLang="en-US" sz="2400" b="1" dirty="0" smtClean="0"/>
          </a:p>
          <a:p>
            <a:r>
              <a:rPr lang="en-US" altLang="zh-CN" sz="2400" b="1" dirty="0" smtClean="0"/>
              <a:t>Cross-domain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behavior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modeling.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CIKM’12.</a:t>
            </a:r>
            <a:endParaRPr lang="zh-CN" altLang="en-US" sz="2400" dirty="0" smtClean="0"/>
          </a:p>
          <a:p>
            <a:pPr lvl="1"/>
            <a:r>
              <a:rPr lang="en-US" altLang="zh-CN" dirty="0" smtClean="0"/>
              <a:t>#citations</a:t>
            </a:r>
            <a:r>
              <a:rPr lang="zh-CN" altLang="en-US" dirty="0" smtClean="0"/>
              <a:t> </a:t>
            </a:r>
            <a:r>
              <a:rPr lang="en-US" altLang="zh-CN" dirty="0" smtClean="0"/>
              <a:t>=</a:t>
            </a:r>
            <a:r>
              <a:rPr lang="zh-CN" altLang="en-US" dirty="0" smtClean="0"/>
              <a:t> </a:t>
            </a:r>
            <a:r>
              <a:rPr lang="en-US" altLang="zh-CN" b="1" dirty="0" smtClean="0"/>
              <a:t>52</a:t>
            </a:r>
            <a:endParaRPr lang="zh-CN" altLang="en-US" b="1" dirty="0" smtClean="0"/>
          </a:p>
          <a:p>
            <a:r>
              <a:rPr lang="en-US" altLang="zh-CN" sz="2400" b="1" dirty="0" smtClean="0"/>
              <a:t>Cross-platform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behavior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modeling.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AAAI’16.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004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19</a:t>
            </a:fld>
            <a:endParaRPr lang="en-US"/>
          </a:p>
        </p:txBody>
      </p:sp>
      <p:pic>
        <p:nvPicPr>
          <p:cNvPr id="9" name="Picture 12" descr="C:\Users\1\Desktop\blue_副本.png"/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7414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134" y="1906435"/>
            <a:ext cx="1585997" cy="1642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352" y="2414392"/>
            <a:ext cx="2743200" cy="1970254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1568102" y="459595"/>
            <a:ext cx="3109922" cy="768054"/>
          </a:xfrm>
        </p:spPr>
        <p:txBody>
          <a:bodyPr>
            <a:normAutofit/>
          </a:bodyPr>
          <a:lstStyle/>
          <a:p>
            <a:r>
              <a:rPr lang="en-US" altLang="zh-CN" sz="3200" smtClean="0"/>
              <a:t>Roadmap</a:t>
            </a:r>
            <a:endParaRPr lang="en-US" sz="3200" dirty="0"/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5965609" y="459595"/>
            <a:ext cx="3109922" cy="768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Times" charset="0"/>
                <a:ea typeface="Times" charset="0"/>
                <a:cs typeface="Times" charset="0"/>
              </a:defRPr>
            </a:lvl1pPr>
          </a:lstStyle>
          <a:p>
            <a:r>
              <a:rPr lang="en-US" altLang="zh-CN" sz="3200" dirty="0" smtClean="0"/>
              <a:t>Toolbox</a:t>
            </a:r>
            <a:endParaRPr lang="en-US" sz="3200" dirty="0"/>
          </a:p>
        </p:txBody>
      </p:sp>
      <p:sp>
        <p:nvSpPr>
          <p:cNvPr id="19" name="Rectangle 18"/>
          <p:cNvSpPr/>
          <p:nvPr/>
        </p:nvSpPr>
        <p:spPr>
          <a:xfrm>
            <a:off x="0" y="1420293"/>
            <a:ext cx="237048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Behavior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prediction</a:t>
            </a:r>
            <a:endParaRPr lang="en-US" sz="2000" b="1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3" name="Straight Connector 2"/>
          <p:cNvCxnSpPr/>
          <p:nvPr/>
        </p:nvCxnSpPr>
        <p:spPr>
          <a:xfrm flipH="1" flipV="1">
            <a:off x="688932" y="1820403"/>
            <a:ext cx="175364" cy="3591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5091512" y="2079661"/>
            <a:ext cx="174819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Collaborative</a:t>
            </a:r>
            <a:r>
              <a:rPr lang="zh-CN" altLang="en-US" sz="2000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filtering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865129" y="1605290"/>
            <a:ext cx="223567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Matrix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factorization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678024" y="3122278"/>
            <a:ext cx="173730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Random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walk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with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Restarts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698380" y="4097799"/>
            <a:ext cx="295194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Semi-supervised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learning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6938627" y="4494079"/>
            <a:ext cx="197892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Transfer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learning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7165075" y="1978988"/>
            <a:ext cx="192529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Gradient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descent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 flipH="1" flipV="1">
            <a:off x="6927081" y="1981005"/>
            <a:ext cx="237994" cy="114127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7922545" y="2340131"/>
            <a:ext cx="205177" cy="6590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H="1" flipV="1">
            <a:off x="6169611" y="2488531"/>
            <a:ext cx="544164" cy="4482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6185868" y="3290547"/>
            <a:ext cx="272082" cy="1689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H="1">
            <a:off x="6469466" y="3575047"/>
            <a:ext cx="509038" cy="5898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7945437" y="3575047"/>
            <a:ext cx="155366" cy="9190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89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3" grpId="0"/>
      <p:bldP spid="15" grpId="0"/>
      <p:bldP spid="17" grpId="0"/>
      <p:bldP spid="1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What</a:t>
            </a:r>
            <a:r>
              <a:rPr lang="zh-CN" altLang="en-US" dirty="0" smtClean="0"/>
              <a:t> </a:t>
            </a:r>
            <a:r>
              <a:rPr lang="en-US" altLang="zh-CN" dirty="0" smtClean="0"/>
              <a:t>is</a:t>
            </a:r>
            <a:r>
              <a:rPr lang="zh-CN" altLang="en-US" dirty="0" smtClean="0"/>
              <a:t> </a:t>
            </a:r>
            <a:r>
              <a:rPr lang="en-US" altLang="zh-CN" dirty="0" smtClean="0"/>
              <a:t>Behavior (Analysis)?</a:t>
            </a:r>
            <a:r>
              <a:rPr lang="zh-CN" alt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i="1" dirty="0" smtClean="0"/>
              <a:t>Definition.</a:t>
            </a:r>
            <a:r>
              <a:rPr lang="zh-CN" altLang="en-US" sz="2400" i="1" dirty="0" smtClean="0"/>
              <a:t> </a:t>
            </a:r>
            <a:r>
              <a:rPr lang="en-US" sz="2400" b="1" dirty="0" smtClean="0"/>
              <a:t>Interactions</a:t>
            </a:r>
            <a:r>
              <a:rPr lang="en-US" sz="2400" dirty="0" smtClean="0"/>
              <a:t> made by </a:t>
            </a:r>
            <a:r>
              <a:rPr lang="en-US" sz="2400" b="1" dirty="0" smtClean="0"/>
              <a:t>individuals</a:t>
            </a:r>
            <a:r>
              <a:rPr lang="en-US" sz="2400" dirty="0" smtClean="0"/>
              <a:t> </a:t>
            </a:r>
            <a:r>
              <a:rPr lang="en-US" altLang="zh-CN" sz="2400" dirty="0" smtClean="0"/>
              <a:t>in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conjunction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with</a:t>
            </a:r>
            <a:r>
              <a:rPr lang="zh-CN" altLang="en-US" sz="2400" dirty="0" smtClean="0"/>
              <a:t> </a:t>
            </a:r>
            <a:r>
              <a:rPr lang="en-US" altLang="zh-CN" sz="2400" b="1" dirty="0" smtClean="0"/>
              <a:t>themselves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or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their</a:t>
            </a:r>
            <a:r>
              <a:rPr lang="zh-CN" altLang="en-US" sz="2400" dirty="0" smtClean="0"/>
              <a:t> </a:t>
            </a:r>
            <a:r>
              <a:rPr lang="en-US" altLang="zh-CN" sz="2400" b="1" dirty="0" smtClean="0"/>
              <a:t>environment</a:t>
            </a:r>
            <a:r>
              <a:rPr lang="en-US" altLang="zh-CN" sz="2400" dirty="0" smtClean="0"/>
              <a:t>.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(</a:t>
            </a:r>
            <a:r>
              <a:rPr lang="en-US" altLang="zh-CN" sz="2400" i="1" dirty="0" smtClean="0"/>
              <a:t>Wikipedia</a:t>
            </a:r>
            <a:r>
              <a:rPr lang="en-US" altLang="zh-CN" sz="2400" dirty="0" smtClean="0"/>
              <a:t>)</a:t>
            </a:r>
            <a:endParaRPr lang="zh-CN" altLang="en-US" sz="2400" dirty="0" smtClean="0"/>
          </a:p>
          <a:p>
            <a:r>
              <a:rPr lang="en-US" altLang="zh-CN" sz="2400" i="1" dirty="0" smtClean="0"/>
              <a:t>Significance.</a:t>
            </a:r>
            <a:r>
              <a:rPr lang="zh-CN" altLang="en-US" sz="2400" i="1" dirty="0" smtClean="0"/>
              <a:t> </a:t>
            </a:r>
            <a:r>
              <a:rPr lang="en-US" altLang="zh-CN" sz="2400" dirty="0" smtClean="0"/>
              <a:t>What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can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we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discover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from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behavioral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data?</a:t>
            </a:r>
            <a:endParaRPr lang="zh-CN" altLang="en-US" sz="2400" dirty="0" smtClean="0"/>
          </a:p>
          <a:p>
            <a:pPr lvl="1"/>
            <a:r>
              <a:rPr lang="en-US" altLang="zh-CN" i="1" dirty="0" smtClean="0"/>
              <a:t>Ex.</a:t>
            </a:r>
            <a:r>
              <a:rPr lang="zh-CN" altLang="en-US" i="1" dirty="0" smtClean="0"/>
              <a:t> </a:t>
            </a:r>
            <a:r>
              <a:rPr lang="en-US" altLang="zh-CN" dirty="0" smtClean="0"/>
              <a:t>Given</a:t>
            </a:r>
            <a:r>
              <a:rPr lang="zh-CN" altLang="en-US" dirty="0" smtClean="0"/>
              <a:t> </a:t>
            </a:r>
            <a:r>
              <a:rPr lang="en-US" altLang="zh-CN" dirty="0" smtClean="0"/>
              <a:t>every</a:t>
            </a:r>
            <a:r>
              <a:rPr lang="zh-CN" altLang="en-US" dirty="0" smtClean="0"/>
              <a:t> </a:t>
            </a:r>
            <a:r>
              <a:rPr lang="en-US" altLang="zh-CN" dirty="0" smtClean="0"/>
              <a:t>phone</a:t>
            </a:r>
            <a:r>
              <a:rPr lang="zh-CN" altLang="en-US" dirty="0" smtClean="0"/>
              <a:t> </a:t>
            </a:r>
            <a:r>
              <a:rPr lang="en-US" altLang="zh-CN" dirty="0" smtClean="0"/>
              <a:t>call/message</a:t>
            </a:r>
            <a:r>
              <a:rPr lang="zh-CN" altLang="en-US" dirty="0" smtClean="0"/>
              <a:t> </a:t>
            </a:r>
            <a:r>
              <a:rPr lang="en-US" altLang="zh-CN" dirty="0" smtClean="0"/>
              <a:t>between</a:t>
            </a:r>
            <a:r>
              <a:rPr lang="zh-CN" altLang="en-US" dirty="0" smtClean="0"/>
              <a:t> </a:t>
            </a:r>
            <a:r>
              <a:rPr lang="en-US" altLang="zh-CN" dirty="0" smtClean="0"/>
              <a:t>military</a:t>
            </a:r>
            <a:r>
              <a:rPr lang="zh-CN" altLang="en-US" dirty="0" smtClean="0"/>
              <a:t> </a:t>
            </a:r>
            <a:r>
              <a:rPr lang="en-US" altLang="zh-CN" dirty="0" smtClean="0"/>
              <a:t>leaders,</a:t>
            </a:r>
            <a:r>
              <a:rPr lang="zh-CN" altLang="en-US" dirty="0" smtClean="0"/>
              <a:t> </a:t>
            </a:r>
            <a:r>
              <a:rPr lang="en-US" altLang="zh-CN" dirty="0" smtClean="0"/>
              <a:t>scientists,</a:t>
            </a:r>
            <a:r>
              <a:rPr lang="zh-CN" altLang="en-US" dirty="0" smtClean="0"/>
              <a:t> </a:t>
            </a:r>
            <a:r>
              <a:rPr lang="en-US" altLang="zh-CN" dirty="0" smtClean="0"/>
              <a:t>businesspersons,</a:t>
            </a:r>
            <a:r>
              <a:rPr lang="zh-CN" altLang="en-US" dirty="0" smtClean="0"/>
              <a:t> </a:t>
            </a:r>
            <a:r>
              <a:rPr lang="en-US" altLang="zh-CN" dirty="0" smtClean="0"/>
              <a:t>find</a:t>
            </a:r>
            <a:r>
              <a:rPr lang="is-IS" altLang="zh-CN" dirty="0" smtClean="0"/>
              <a:t>…</a:t>
            </a:r>
            <a:endParaRPr lang="zh-CN" altLang="en-US" dirty="0" smtClean="0"/>
          </a:p>
          <a:p>
            <a:r>
              <a:rPr lang="en-US" altLang="zh-CN" sz="2400" i="1" dirty="0" smtClean="0"/>
              <a:t>Today.</a:t>
            </a:r>
            <a:r>
              <a:rPr lang="zh-CN" altLang="en-US" sz="2400" i="1" dirty="0" smtClean="0"/>
              <a:t> </a:t>
            </a:r>
            <a:r>
              <a:rPr lang="en-US" altLang="zh-CN" sz="2400" dirty="0" smtClean="0"/>
              <a:t>The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human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behaviors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are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broadly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recorded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in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an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unprecedented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level.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Insights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of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sciences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and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society?</a:t>
            </a:r>
            <a:endParaRPr lang="zh-CN" altLang="en-US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2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809229" y="4228503"/>
            <a:ext cx="185230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latin typeface="Times New Roman" charset="0"/>
                <a:ea typeface="Times New Roman" charset="0"/>
                <a:cs typeface="Times New Roman" charset="0"/>
              </a:rPr>
              <a:t>Physical</a:t>
            </a:r>
            <a:r>
              <a:rPr lang="zh-CN" altLang="en-US" sz="2000" b="1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000" b="1" dirty="0" smtClean="0">
                <a:latin typeface="Times New Roman" charset="0"/>
                <a:ea typeface="Times New Roman" charset="0"/>
                <a:cs typeface="Times New Roman" charset="0"/>
              </a:rPr>
              <a:t>World</a:t>
            </a:r>
            <a:endParaRPr lang="en-US" sz="20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099468" y="4228503"/>
            <a:ext cx="23538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smtClean="0">
                <a:latin typeface="Times New Roman" charset="0"/>
                <a:ea typeface="Times New Roman" charset="0"/>
                <a:cs typeface="Times New Roman" charset="0"/>
              </a:rPr>
              <a:t>Online</a:t>
            </a:r>
            <a:r>
              <a:rPr lang="zh-CN" altLang="en-US" sz="2000" b="1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000" b="1" dirty="0" smtClean="0">
                <a:latin typeface="Times New Roman" charset="0"/>
                <a:ea typeface="Times New Roman" charset="0"/>
                <a:cs typeface="Times New Roman" charset="0"/>
              </a:rPr>
              <a:t>Applications</a:t>
            </a:r>
            <a:endParaRPr lang="en-US" sz="20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9" name="Right Arrow 8"/>
          <p:cNvSpPr>
            <a:spLocks noChangeAspect="1"/>
          </p:cNvSpPr>
          <p:nvPr/>
        </p:nvSpPr>
        <p:spPr>
          <a:xfrm>
            <a:off x="4267180" y="5432047"/>
            <a:ext cx="457200" cy="457200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3884" y="4654807"/>
            <a:ext cx="2602992" cy="201168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4684" y="4654807"/>
            <a:ext cx="2670048" cy="2036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929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A</a:t>
            </a:r>
            <a:r>
              <a:rPr lang="zh-CN" altLang="en-US" dirty="0" smtClean="0"/>
              <a:t> </a:t>
            </a:r>
            <a:r>
              <a:rPr lang="en-US" altLang="zh-CN" dirty="0" smtClean="0"/>
              <a:t>More</a:t>
            </a:r>
            <a:r>
              <a:rPr lang="zh-CN" altLang="en-US" dirty="0" smtClean="0"/>
              <a:t> </a:t>
            </a:r>
            <a:r>
              <a:rPr lang="en-US" altLang="zh-CN" dirty="0" smtClean="0"/>
              <a:t>Serious</a:t>
            </a:r>
            <a:r>
              <a:rPr lang="zh-CN" altLang="en-US" dirty="0" smtClean="0"/>
              <a:t> </a:t>
            </a:r>
            <a:r>
              <a:rPr lang="en-US" altLang="zh-CN" dirty="0" smtClean="0"/>
              <a:t>Problem</a:t>
            </a:r>
            <a:r>
              <a:rPr lang="zh-CN" altLang="en-US" dirty="0" smtClean="0"/>
              <a:t> </a:t>
            </a:r>
            <a:r>
              <a:rPr lang="en-US" altLang="zh-CN" dirty="0" smtClean="0"/>
              <a:t>in</a:t>
            </a:r>
            <a:r>
              <a:rPr lang="zh-CN" altLang="en-US" dirty="0"/>
              <a:t> </a:t>
            </a:r>
            <a:r>
              <a:rPr lang="en-US" altLang="zh-CN" dirty="0" err="1" smtClean="0"/>
              <a:t>Weibo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20</a:t>
            </a:fld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10768" y="1515735"/>
            <a:ext cx="6400800" cy="2122371"/>
          </a:xfrm>
          <a:prstGeom prst="rect">
            <a:avLst/>
          </a:prstGeom>
        </p:spPr>
      </p:pic>
      <p:pic>
        <p:nvPicPr>
          <p:cNvPr id="6" name="Picture 16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0768" y="3674382"/>
            <a:ext cx="6400800" cy="234629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28650" y="6020678"/>
            <a:ext cx="836503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Experience-driven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approaches: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features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of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#</a:t>
            </a:r>
            <a:r>
              <a:rPr lang="en-US" altLang="zh-CN" sz="2000" dirty="0" err="1" smtClean="0">
                <a:latin typeface="Times" charset="0"/>
                <a:ea typeface="Times" charset="0"/>
                <a:cs typeface="Times" charset="0"/>
              </a:rPr>
              <a:t>followees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,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#hashtags,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#URLs</a:t>
            </a:r>
            <a:r>
              <a:rPr lang="is-IS" altLang="zh-CN" sz="2000" dirty="0" smtClean="0">
                <a:latin typeface="Times" charset="0"/>
                <a:ea typeface="Times" charset="0"/>
                <a:cs typeface="Times" charset="0"/>
              </a:rPr>
              <a:t>…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8" name="Rectangle 7"/>
          <p:cNvSpPr/>
          <p:nvPr/>
        </p:nvSpPr>
        <p:spPr>
          <a:xfrm rot="21012216">
            <a:off x="3753352" y="5959123"/>
            <a:ext cx="57900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5400" b="1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×</a:t>
            </a:r>
            <a:endParaRPr lang="en-US" sz="5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7419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21</a:t>
            </a:fld>
            <a:endParaRPr lang="en-US"/>
          </a:p>
        </p:txBody>
      </p:sp>
      <p:pic>
        <p:nvPicPr>
          <p:cNvPr id="6" name="Picture 8" descr="C:\Users\1\Desktop\Picture2_副本.png"/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9306" l="0" r="97297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769" y="2860924"/>
            <a:ext cx="1571836" cy="2039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2" descr="C:\Users\1\Desktop\blue_副本.png"/>
          <p:cNvPicPr>
            <a:picLocks noChangeAspect="1" noChangeArrowheads="1"/>
          </p:cNvPicPr>
          <p:nvPr/>
        </p:nvPicPr>
        <p:blipFill>
          <a:blip r:embed="rId4">
            <a:alphaModFix amt="3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7414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134" y="1906435"/>
            <a:ext cx="1585997" cy="1642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352" y="2414392"/>
            <a:ext cx="2743200" cy="1970254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1568102" y="459595"/>
            <a:ext cx="3109922" cy="768054"/>
          </a:xfrm>
        </p:spPr>
        <p:txBody>
          <a:bodyPr>
            <a:normAutofit/>
          </a:bodyPr>
          <a:lstStyle/>
          <a:p>
            <a:r>
              <a:rPr lang="en-US" altLang="zh-CN" sz="3200" smtClean="0"/>
              <a:t>Roadmap</a:t>
            </a:r>
            <a:endParaRPr lang="en-US" sz="3200" dirty="0"/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5965609" y="459595"/>
            <a:ext cx="3109922" cy="768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Times" charset="0"/>
                <a:ea typeface="Times" charset="0"/>
                <a:cs typeface="Times" charset="0"/>
              </a:defRPr>
            </a:lvl1pPr>
          </a:lstStyle>
          <a:p>
            <a:r>
              <a:rPr lang="en-US" altLang="zh-CN" sz="3200" dirty="0" smtClean="0"/>
              <a:t>Toolbox</a:t>
            </a:r>
            <a:endParaRPr lang="en-US" sz="3200" dirty="0"/>
          </a:p>
        </p:txBody>
      </p:sp>
      <p:cxnSp>
        <p:nvCxnSpPr>
          <p:cNvPr id="23" name="Straight Connector 22"/>
          <p:cNvCxnSpPr/>
          <p:nvPr/>
        </p:nvCxnSpPr>
        <p:spPr>
          <a:xfrm>
            <a:off x="274506" y="3395095"/>
            <a:ext cx="1405068" cy="0"/>
          </a:xfrm>
          <a:prstGeom prst="line">
            <a:avLst/>
          </a:prstGeom>
          <a:ln>
            <a:solidFill>
              <a:srgbClr val="FF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0" y="1420293"/>
            <a:ext cx="237048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Behavior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prediction</a:t>
            </a:r>
            <a:endParaRPr lang="en-US" sz="2000" b="1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 flipH="1" flipV="1">
            <a:off x="688932" y="1820403"/>
            <a:ext cx="175364" cy="3591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254433" y="4900063"/>
            <a:ext cx="353778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Suspicious</a:t>
            </a:r>
            <a:r>
              <a:rPr lang="zh-CN" altLang="en-US" sz="2000" b="1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behavior</a:t>
            </a:r>
            <a:r>
              <a:rPr lang="zh-CN" altLang="en-US" sz="2000" b="1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detection</a:t>
            </a:r>
            <a:endParaRPr lang="en-US" sz="2000" b="1" dirty="0">
              <a:solidFill>
                <a:srgbClr val="FF0000"/>
              </a:solidFill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25" name="Straight Connector 24"/>
          <p:cNvCxnSpPr/>
          <p:nvPr/>
        </p:nvCxnSpPr>
        <p:spPr>
          <a:xfrm flipH="1" flipV="1">
            <a:off x="759359" y="4571893"/>
            <a:ext cx="175364" cy="35912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74506" y="3198618"/>
            <a:ext cx="412338" cy="411480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1738311" y="3395095"/>
            <a:ext cx="431548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Visited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Prof.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Christos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err="1" smtClean="0">
                <a:latin typeface="Times" charset="0"/>
                <a:ea typeface="Times" charset="0"/>
                <a:cs typeface="Times" charset="0"/>
              </a:rPr>
              <a:t>Faloutsos</a:t>
            </a:r>
            <a:r>
              <a:rPr lang="zh-CN" altLang="en-US" sz="2000" b="1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(CMU)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from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Aug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2012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to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May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2013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883" y="3795652"/>
            <a:ext cx="972912" cy="1177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72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Out-Degree</a:t>
            </a:r>
            <a:r>
              <a:rPr lang="zh-CN" altLang="en-US" smtClean="0"/>
              <a:t> </a:t>
            </a:r>
            <a:r>
              <a:rPr lang="en-US" altLang="zh-CN" smtClean="0"/>
              <a:t>Distributions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b="1" dirty="0" smtClean="0"/>
              <a:t>Power-law</a:t>
            </a:r>
            <a:r>
              <a:rPr lang="zh-CN" altLang="en-US" sz="2400" b="1" dirty="0" smtClean="0"/>
              <a:t> </a:t>
            </a:r>
            <a:r>
              <a:rPr lang="en-US" altLang="zh-CN" sz="2400" b="1" dirty="0" smtClean="0"/>
              <a:t>distribution</a:t>
            </a:r>
            <a:r>
              <a:rPr lang="zh-CN" altLang="en-US" sz="2400" b="1" dirty="0" smtClean="0"/>
              <a:t> </a:t>
            </a:r>
            <a:r>
              <a:rPr lang="en-US" altLang="zh-CN" sz="2400" dirty="0" smtClean="0"/>
              <a:t>[</a:t>
            </a:r>
            <a:r>
              <a:rPr lang="en-US" altLang="zh-CN" sz="2400" dirty="0" err="1" smtClean="0"/>
              <a:t>Faloutsos</a:t>
            </a:r>
            <a:r>
              <a:rPr lang="zh-CN" altLang="en-US" sz="2400" dirty="0" smtClean="0"/>
              <a:t> </a:t>
            </a:r>
            <a:r>
              <a:rPr lang="en-US" altLang="zh-CN" sz="2400" i="1" dirty="0" smtClean="0"/>
              <a:t>et</a:t>
            </a:r>
            <a:r>
              <a:rPr lang="zh-CN" altLang="en-US" sz="2400" i="1" dirty="0" smtClean="0"/>
              <a:t> </a:t>
            </a:r>
            <a:r>
              <a:rPr lang="en-US" altLang="zh-CN" sz="2400" i="1" dirty="0" smtClean="0"/>
              <a:t>al</a:t>
            </a:r>
            <a:r>
              <a:rPr lang="en-US" altLang="zh-CN" sz="2400" dirty="0" smtClean="0"/>
              <a:t>.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SIGCOMM;</a:t>
            </a:r>
            <a:r>
              <a:rPr lang="zh-CN" altLang="en-US" sz="2400" dirty="0" smtClean="0"/>
              <a:t> </a:t>
            </a:r>
            <a:r>
              <a:rPr lang="en-US" altLang="zh-CN" sz="2400" dirty="0" err="1" smtClean="0"/>
              <a:t>Broder</a:t>
            </a:r>
            <a:r>
              <a:rPr lang="zh-CN" altLang="en-US" sz="2400" dirty="0" smtClean="0"/>
              <a:t> </a:t>
            </a:r>
            <a:r>
              <a:rPr lang="en-US" altLang="zh-CN" sz="2400" i="1" dirty="0" smtClean="0"/>
              <a:t>et</a:t>
            </a:r>
            <a:r>
              <a:rPr lang="zh-CN" altLang="en-US" sz="2400" i="1" dirty="0" smtClean="0"/>
              <a:t> </a:t>
            </a:r>
            <a:r>
              <a:rPr lang="en-US" altLang="zh-CN" sz="2400" i="1" dirty="0" smtClean="0"/>
              <a:t>al</a:t>
            </a:r>
            <a:r>
              <a:rPr lang="en-US" altLang="zh-CN" sz="2400" dirty="0" smtClean="0"/>
              <a:t>.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Computer</a:t>
            </a:r>
            <a:r>
              <a:rPr lang="zh-CN" altLang="en-US" sz="2400" dirty="0"/>
              <a:t> </a:t>
            </a:r>
            <a:r>
              <a:rPr lang="en-US" altLang="zh-CN" sz="2400" dirty="0" smtClean="0"/>
              <a:t>Networks;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Chung</a:t>
            </a:r>
            <a:r>
              <a:rPr lang="zh-CN" altLang="en-US" sz="2400" dirty="0" smtClean="0"/>
              <a:t> </a:t>
            </a:r>
            <a:r>
              <a:rPr lang="en-US" altLang="zh-CN" sz="2400" i="1" dirty="0" smtClean="0"/>
              <a:t>et</a:t>
            </a:r>
            <a:r>
              <a:rPr lang="zh-CN" altLang="en-US" sz="2400" i="1" dirty="0" smtClean="0"/>
              <a:t> </a:t>
            </a:r>
            <a:r>
              <a:rPr lang="en-US" altLang="zh-CN" sz="2400" i="1" dirty="0" smtClean="0"/>
              <a:t>al</a:t>
            </a:r>
            <a:r>
              <a:rPr lang="en-US" altLang="zh-CN" sz="2400" dirty="0" smtClean="0"/>
              <a:t>.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PNAS]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6" name="Picture 10" descr="http://konect.uni-koblenz.de/img/degree.u.dblp-autho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570" y="3431264"/>
            <a:ext cx="2700000" cy="210229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5533250" y="5571133"/>
            <a:ext cx="33650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[</a:t>
            </a:r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konect.uni-koblenz.de/networks/</a:t>
            </a:r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]</a:t>
            </a:r>
          </a:p>
        </p:txBody>
      </p:sp>
      <p:pic>
        <p:nvPicPr>
          <p:cNvPr id="8" name="Picture 7" descr="http://konect.uni-koblenz.de/img/degree.u.flickr-growth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4179" y="3412483"/>
            <a:ext cx="2700000" cy="212107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http://konect.uni-koblenz.de/img/degree.v.twitte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3097" y="3431264"/>
            <a:ext cx="2700000" cy="2116484"/>
          </a:xfrm>
          <a:prstGeom prst="rect">
            <a:avLst/>
          </a:prstGeom>
          <a:noFill/>
          <a:effectLst>
            <a:glow rad="63500">
              <a:srgbClr val="FF0000"/>
            </a:glo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3990269"/>
              </p:ext>
            </p:extLst>
          </p:nvPr>
        </p:nvGraphicFramePr>
        <p:xfrm>
          <a:off x="344466" y="2736134"/>
          <a:ext cx="8444934" cy="283499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14978"/>
                <a:gridCol w="2814978"/>
                <a:gridCol w="2814978"/>
              </a:tblGrid>
              <a:tr h="658419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DBLP</a:t>
                      </a:r>
                      <a:endParaRPr lang="zh-CN" altLang="en-US" b="1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Author</a:t>
                      </a:r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-publication</a:t>
                      </a:r>
                      <a:endParaRPr lang="zh-CN" altLang="en-US" dirty="0" smtClean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Flickr</a:t>
                      </a:r>
                      <a:endParaRPr lang="zh-CN" altLang="en-US" b="1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User</a:t>
                      </a:r>
                      <a:r>
                        <a:rPr lang="en-US" altLang="zh-CN" b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-user</a:t>
                      </a:r>
                      <a:endParaRPr lang="zh-CN" altLang="en-US" b="0" dirty="0" smtClean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solidFill>
                            <a:schemeClr val="tx1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Twitter</a:t>
                      </a:r>
                    </a:p>
                    <a:p>
                      <a:pPr algn="ctr"/>
                      <a:r>
                        <a:rPr lang="en-US" altLang="zh-CN" b="1" dirty="0" smtClean="0">
                          <a:solidFill>
                            <a:schemeClr val="tx1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Who</a:t>
                      </a:r>
                      <a:r>
                        <a:rPr lang="en-US" altLang="zh-CN" b="0" dirty="0" smtClean="0">
                          <a:solidFill>
                            <a:schemeClr val="tx1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-follows-whom</a:t>
                      </a:r>
                      <a:endParaRPr lang="zh-CN" altLang="en-US" b="0" dirty="0">
                        <a:solidFill>
                          <a:schemeClr val="tx1"/>
                        </a:solidFill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  <a:tr h="2176580">
                <a:tc>
                  <a:txBody>
                    <a:bodyPr/>
                    <a:lstStyle/>
                    <a:p>
                      <a:pPr algn="ctr"/>
                      <a:endParaRPr lang="en-US" altLang="zh-CN" dirty="0" smtClean="0">
                        <a:latin typeface="Times" charset="0"/>
                        <a:ea typeface="Times" charset="0"/>
                        <a:cs typeface="Times" charset="0"/>
                      </a:endParaRPr>
                    </a:p>
                    <a:p>
                      <a:pPr algn="ctr"/>
                      <a:endParaRPr lang="en-US" altLang="zh-CN" dirty="0" smtClean="0">
                        <a:latin typeface="Times" charset="0"/>
                        <a:ea typeface="Times" charset="0"/>
                        <a:cs typeface="Times" charset="0"/>
                      </a:endParaRPr>
                    </a:p>
                    <a:p>
                      <a:pPr algn="ctr"/>
                      <a:endParaRPr lang="en-US" altLang="zh-CN" dirty="0" smtClean="0">
                        <a:latin typeface="Times" charset="0"/>
                        <a:ea typeface="Times" charset="0"/>
                        <a:cs typeface="Times" charset="0"/>
                      </a:endParaRPr>
                    </a:p>
                    <a:p>
                      <a:pPr algn="ctr"/>
                      <a:endParaRPr lang="zh-CN" alt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97958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59708"/>
            <a:ext cx="4680000" cy="4680000"/>
          </a:xfrm>
          <a:prstGeom prst="rect">
            <a:avLst/>
          </a:prstGeom>
        </p:spPr>
      </p:pic>
      <p:cxnSp>
        <p:nvCxnSpPr>
          <p:cNvPr id="8" name="Straight Connector 10"/>
          <p:cNvCxnSpPr/>
          <p:nvPr/>
        </p:nvCxnSpPr>
        <p:spPr>
          <a:xfrm>
            <a:off x="2356019" y="3162034"/>
            <a:ext cx="900254" cy="0"/>
          </a:xfrm>
          <a:prstGeom prst="line">
            <a:avLst/>
          </a:prstGeom>
          <a:ln w="25400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11"/>
          <p:cNvCxnSpPr/>
          <p:nvPr/>
        </p:nvCxnSpPr>
        <p:spPr>
          <a:xfrm>
            <a:off x="2356019" y="2585889"/>
            <a:ext cx="900254" cy="6387"/>
          </a:xfrm>
          <a:prstGeom prst="line">
            <a:avLst/>
          </a:prstGeom>
          <a:ln w="25400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2"/>
          <p:cNvCxnSpPr/>
          <p:nvPr/>
        </p:nvCxnSpPr>
        <p:spPr>
          <a:xfrm>
            <a:off x="2924810" y="2592276"/>
            <a:ext cx="0" cy="569758"/>
          </a:xfrm>
          <a:prstGeom prst="line">
            <a:avLst/>
          </a:prstGeom>
          <a:ln w="25400">
            <a:solidFill>
              <a:srgbClr val="00B0F0"/>
            </a:solidFill>
            <a:prstDash val="solid"/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4"/>
          <p:cNvSpPr/>
          <p:nvPr/>
        </p:nvSpPr>
        <p:spPr>
          <a:xfrm>
            <a:off x="3255843" y="2900518"/>
            <a:ext cx="1151277" cy="52322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 smtClean="0">
                <a:solidFill>
                  <a:srgbClr val="00B0F0"/>
                </a:solidFill>
                <a:latin typeface="Times" charset="0"/>
                <a:ea typeface="Times" charset="0"/>
                <a:cs typeface="Times" charset="0"/>
              </a:rPr>
              <a:t>0.41M</a:t>
            </a:r>
            <a:endParaRPr lang="en-US" sz="2800" b="1" dirty="0">
              <a:solidFill>
                <a:srgbClr val="00B0F0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2" name="Rectangle 15"/>
          <p:cNvSpPr/>
          <p:nvPr/>
        </p:nvSpPr>
        <p:spPr>
          <a:xfrm>
            <a:off x="3287684" y="2296456"/>
            <a:ext cx="1151277" cy="52322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 smtClean="0">
                <a:solidFill>
                  <a:srgbClr val="00B0F0"/>
                </a:solidFill>
                <a:latin typeface="Times" charset="0"/>
                <a:ea typeface="Times" charset="0"/>
                <a:cs typeface="Times" charset="0"/>
              </a:rPr>
              <a:t>3.17M</a:t>
            </a:r>
            <a:endParaRPr lang="en-US" sz="2800" b="1" dirty="0">
              <a:solidFill>
                <a:srgbClr val="00B0F0"/>
              </a:solidFill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13" name="Straight Connector 16"/>
          <p:cNvCxnSpPr/>
          <p:nvPr/>
        </p:nvCxnSpPr>
        <p:spPr>
          <a:xfrm flipH="1">
            <a:off x="2344271" y="3267110"/>
            <a:ext cx="11748" cy="2559220"/>
          </a:xfrm>
          <a:prstGeom prst="line">
            <a:avLst/>
          </a:prstGeom>
          <a:ln w="25400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7"/>
          <p:cNvSpPr/>
          <p:nvPr/>
        </p:nvSpPr>
        <p:spPr>
          <a:xfrm>
            <a:off x="2344271" y="5240614"/>
            <a:ext cx="949299" cy="52322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 smtClean="0">
                <a:solidFill>
                  <a:srgbClr val="00B0F0"/>
                </a:solidFill>
                <a:latin typeface="Times" charset="0"/>
                <a:ea typeface="Times" charset="0"/>
                <a:cs typeface="Times" charset="0"/>
              </a:rPr>
              <a:t>d=</a:t>
            </a:r>
            <a:r>
              <a:rPr lang="en-US" sz="2800" b="1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20</a:t>
            </a:r>
            <a:endParaRPr lang="en-US" sz="2800" b="1" dirty="0">
              <a:solidFill>
                <a:srgbClr val="FF0000"/>
              </a:solidFill>
              <a:latin typeface="Times" charset="0"/>
              <a:ea typeface="Times" charset="0"/>
              <a:cs typeface="Times" charset="0"/>
            </a:endParaRPr>
          </a:p>
        </p:txBody>
      </p:sp>
      <p:pic>
        <p:nvPicPr>
          <p:cNvPr id="15" name="Picture 2" descr="Twitter bird logo 2012.sv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598" y="1408045"/>
            <a:ext cx="888889" cy="720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矩形 23"/>
          <p:cNvSpPr/>
          <p:nvPr/>
        </p:nvSpPr>
        <p:spPr>
          <a:xfrm>
            <a:off x="1658207" y="1358603"/>
            <a:ext cx="1107996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600" b="1" cap="none" spc="0" dirty="0" smtClean="0">
                <a:ln w="10541" cmpd="sng">
                  <a:noFill/>
                  <a:prstDash val="solid"/>
                </a:ln>
                <a:solidFill>
                  <a:srgbClr val="00B0F0"/>
                </a:solidFill>
                <a:effectLst>
                  <a:outerShdw blurRad="75057" dist="38100" dir="5400000" sy="-20000" rotWithShape="0">
                    <a:prstClr val="black">
                      <a:alpha val="25000"/>
                    </a:prstClr>
                  </a:outerShdw>
                </a:effectLst>
                <a:latin typeface="Times" charset="0"/>
                <a:ea typeface="Times" charset="0"/>
                <a:cs typeface="Times" charset="0"/>
              </a:rPr>
              <a:t>2009</a:t>
            </a:r>
            <a:endParaRPr lang="zh-CN" altLang="en-US" sz="3600" b="1" cap="none" spc="0" dirty="0">
              <a:ln w="10541" cmpd="sng">
                <a:noFill/>
                <a:prstDash val="solid"/>
              </a:ln>
              <a:solidFill>
                <a:srgbClr val="00B0F0"/>
              </a:solidFill>
              <a:effectLst>
                <a:outerShdw blurRad="75057" dist="38100" dir="5400000" sy="-20000" rotWithShape="0">
                  <a:prstClr val="black">
                    <a:alpha val="25000"/>
                  </a:prstClr>
                </a:outerShdw>
              </a:effectLst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004923" y="1401741"/>
            <a:ext cx="981359" cy="58477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 smtClean="0">
                <a:solidFill>
                  <a:srgbClr val="00B0F0"/>
                </a:solidFill>
                <a:latin typeface="Times" charset="0"/>
                <a:ea typeface="Times" charset="0"/>
                <a:cs typeface="Times" charset="0"/>
              </a:rPr>
              <a:t>41M</a:t>
            </a:r>
            <a:endParaRPr lang="en-US" sz="3200" b="1" dirty="0">
              <a:solidFill>
                <a:srgbClr val="00B0F0"/>
              </a:solidFill>
              <a:latin typeface="Times" charset="0"/>
              <a:ea typeface="Times" charset="0"/>
              <a:cs typeface="Times" charset="0"/>
            </a:endParaRPr>
          </a:p>
        </p:txBody>
      </p:sp>
      <p:pic>
        <p:nvPicPr>
          <p:cNvPr id="18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4417" y="2059708"/>
            <a:ext cx="4680000" cy="4680000"/>
          </a:xfrm>
          <a:prstGeom prst="rect">
            <a:avLst/>
          </a:prstGeom>
        </p:spPr>
      </p:pic>
      <p:cxnSp>
        <p:nvCxnSpPr>
          <p:cNvPr id="19" name="Straight Connector 5"/>
          <p:cNvCxnSpPr/>
          <p:nvPr/>
        </p:nvCxnSpPr>
        <p:spPr>
          <a:xfrm>
            <a:off x="7776130" y="3322033"/>
            <a:ext cx="1247523" cy="0"/>
          </a:xfrm>
          <a:prstGeom prst="line">
            <a:avLst/>
          </a:prstGeom>
          <a:ln w="25400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6"/>
          <p:cNvCxnSpPr/>
          <p:nvPr/>
        </p:nvCxnSpPr>
        <p:spPr>
          <a:xfrm>
            <a:off x="7734257" y="2901816"/>
            <a:ext cx="1247523" cy="0"/>
          </a:xfrm>
          <a:prstGeom prst="line">
            <a:avLst/>
          </a:prstGeom>
          <a:ln w="25400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7"/>
          <p:cNvCxnSpPr/>
          <p:nvPr/>
        </p:nvCxnSpPr>
        <p:spPr>
          <a:xfrm>
            <a:off x="8358018" y="2872473"/>
            <a:ext cx="0" cy="472585"/>
          </a:xfrm>
          <a:prstGeom prst="line">
            <a:avLst/>
          </a:prstGeom>
          <a:ln w="25400">
            <a:solidFill>
              <a:srgbClr val="0070C0"/>
            </a:solidFill>
            <a:prstDash val="solid"/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8"/>
          <p:cNvSpPr/>
          <p:nvPr/>
        </p:nvSpPr>
        <p:spPr>
          <a:xfrm>
            <a:off x="7824352" y="3355389"/>
            <a:ext cx="1151277" cy="52322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 smtClean="0">
                <a:solidFill>
                  <a:srgbClr val="0070C0"/>
                </a:solidFill>
                <a:latin typeface="Times" charset="0"/>
                <a:ea typeface="Times" charset="0"/>
                <a:cs typeface="Times" charset="0"/>
              </a:rPr>
              <a:t>0.44M</a:t>
            </a:r>
            <a:endParaRPr lang="en-US" sz="2800" b="1" dirty="0">
              <a:solidFill>
                <a:srgbClr val="0070C0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3" name="Rectangle 9"/>
          <p:cNvSpPr/>
          <p:nvPr/>
        </p:nvSpPr>
        <p:spPr>
          <a:xfrm>
            <a:off x="7801619" y="2287698"/>
            <a:ext cx="1151277" cy="52322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 smtClean="0">
                <a:solidFill>
                  <a:srgbClr val="0070C0"/>
                </a:solidFill>
                <a:latin typeface="Times" charset="0"/>
                <a:ea typeface="Times" charset="0"/>
                <a:cs typeface="Times" charset="0"/>
              </a:rPr>
              <a:t>1.91M</a:t>
            </a:r>
            <a:endParaRPr lang="en-US" sz="2800" b="1" dirty="0">
              <a:solidFill>
                <a:srgbClr val="0070C0"/>
              </a:solidFill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24" name="Straight Connector 10"/>
          <p:cNvCxnSpPr/>
          <p:nvPr/>
        </p:nvCxnSpPr>
        <p:spPr>
          <a:xfrm>
            <a:off x="7712650" y="3345058"/>
            <a:ext cx="0" cy="2481272"/>
          </a:xfrm>
          <a:prstGeom prst="line">
            <a:avLst/>
          </a:prstGeom>
          <a:ln w="25400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11"/>
          <p:cNvSpPr/>
          <p:nvPr/>
        </p:nvSpPr>
        <p:spPr>
          <a:xfrm>
            <a:off x="7712650" y="5241555"/>
            <a:ext cx="949299" cy="52322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 smtClean="0">
                <a:solidFill>
                  <a:srgbClr val="0070C0"/>
                </a:solidFill>
                <a:latin typeface="Times" charset="0"/>
                <a:ea typeface="Times" charset="0"/>
                <a:cs typeface="Times" charset="0"/>
              </a:rPr>
              <a:t>d=</a:t>
            </a:r>
            <a:r>
              <a:rPr lang="en-US" sz="2800" b="1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64</a:t>
            </a:r>
            <a:endParaRPr lang="en-US" sz="2800" b="1" dirty="0">
              <a:solidFill>
                <a:srgbClr val="FF0000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6" name="矩形 33"/>
          <p:cNvSpPr/>
          <p:nvPr/>
        </p:nvSpPr>
        <p:spPr>
          <a:xfrm>
            <a:off x="5956995" y="1409357"/>
            <a:ext cx="1083053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600" b="1" cap="none" spc="0" dirty="0" smtClean="0">
                <a:ln w="10541" cmpd="sng">
                  <a:noFill/>
                  <a:prstDash val="solid"/>
                </a:ln>
                <a:solidFill>
                  <a:srgbClr val="0070C0"/>
                </a:solidFill>
                <a:effectLst>
                  <a:outerShdw blurRad="75057" dist="38100" dir="5400000" sy="-20000" rotWithShape="0">
                    <a:prstClr val="black">
                      <a:alpha val="25000"/>
                    </a:prstClr>
                  </a:outerShdw>
                </a:effectLst>
                <a:latin typeface="Times" charset="0"/>
                <a:ea typeface="Times" charset="0"/>
                <a:cs typeface="Times" charset="0"/>
              </a:rPr>
              <a:t>2011</a:t>
            </a:r>
            <a:endParaRPr lang="zh-CN" altLang="en-US" sz="3600" b="1" cap="none" spc="0" dirty="0">
              <a:ln w="10541" cmpd="sng">
                <a:noFill/>
                <a:prstDash val="solid"/>
              </a:ln>
              <a:solidFill>
                <a:srgbClr val="0070C0"/>
              </a:solidFill>
              <a:effectLst>
                <a:outerShdw blurRad="75057" dist="38100" dir="5400000" sy="-20000" rotWithShape="0">
                  <a:prstClr val="black">
                    <a:alpha val="25000"/>
                  </a:prstClr>
                </a:outerShdw>
              </a:effectLst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7" name="Rectangle 15"/>
          <p:cNvSpPr/>
          <p:nvPr/>
        </p:nvSpPr>
        <p:spPr>
          <a:xfrm>
            <a:off x="7352326" y="1410708"/>
            <a:ext cx="1186350" cy="58477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 smtClean="0">
                <a:solidFill>
                  <a:srgbClr val="0070C0"/>
                </a:solidFill>
                <a:latin typeface="Times" charset="0"/>
                <a:ea typeface="Times" charset="0"/>
                <a:cs typeface="Times" charset="0"/>
              </a:rPr>
              <a:t>117M</a:t>
            </a:r>
            <a:endParaRPr lang="en-US" sz="3200" b="1" dirty="0">
              <a:solidFill>
                <a:srgbClr val="0070C0"/>
              </a:solidFill>
              <a:latin typeface="Times" charset="0"/>
              <a:ea typeface="Times" charset="0"/>
              <a:cs typeface="Times" charset="0"/>
            </a:endParaRPr>
          </a:p>
        </p:txBody>
      </p:sp>
      <p:pic>
        <p:nvPicPr>
          <p:cNvPr id="28" name="Picture 2" descr="http://image.51wp.com/uploads/120413/3-1204132122241W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0754" y="1383323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Spikes!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24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Observation:</a:t>
            </a:r>
            <a:r>
              <a:rPr lang="zh-CN" altLang="en-US" dirty="0" smtClean="0"/>
              <a:t> </a:t>
            </a:r>
            <a:r>
              <a:rPr lang="en-US" altLang="zh-CN" dirty="0" smtClean="0"/>
              <a:t>How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They</a:t>
            </a:r>
            <a:r>
              <a:rPr lang="zh-CN" altLang="en-US" dirty="0" smtClean="0"/>
              <a:t> </a:t>
            </a:r>
            <a:r>
              <a:rPr lang="en-US" altLang="zh-CN" dirty="0" smtClean="0"/>
              <a:t>Behave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62712"/>
            <a:ext cx="4400550" cy="4884980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Feature</a:t>
            </a:r>
            <a:r>
              <a:rPr lang="zh-CN" altLang="en-US" dirty="0" smtClean="0"/>
              <a:t> </a:t>
            </a:r>
            <a:r>
              <a:rPr lang="en-US" altLang="zh-CN" dirty="0" smtClean="0"/>
              <a:t>space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followees</a:t>
            </a:r>
            <a:r>
              <a:rPr lang="zh-CN" altLang="en-US" dirty="0" smtClean="0"/>
              <a:t> </a:t>
            </a:r>
            <a:r>
              <a:rPr lang="en-US" altLang="zh-CN" dirty="0" smtClean="0"/>
              <a:t>[Kleinberg.</a:t>
            </a:r>
            <a:r>
              <a:rPr lang="zh-CN" altLang="en-US" dirty="0" smtClean="0"/>
              <a:t> </a:t>
            </a:r>
            <a:r>
              <a:rPr lang="en-US" altLang="zh-CN" dirty="0" smtClean="0"/>
              <a:t>JACM]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24</a:t>
            </a:fld>
            <a:endParaRPr 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530" y="2065606"/>
            <a:ext cx="4434840" cy="44348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5313109" y="1686162"/>
            <a:ext cx="295670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President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Barack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Obama</a:t>
            </a:r>
            <a:endParaRPr lang="en-US" sz="2000" b="1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6997700" y="2065606"/>
            <a:ext cx="488950" cy="5235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5130155" y="4645262"/>
            <a:ext cx="147348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Meng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Jiang</a:t>
            </a:r>
            <a:endParaRPr lang="en-US" sz="2000" b="1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6508750" y="4901256"/>
            <a:ext cx="488950" cy="3235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2050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C:\Users\meng\Desktop\d_weibojan_HDi_ab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530" y="2067895"/>
            <a:ext cx="4432551" cy="443255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Observation:</a:t>
            </a:r>
            <a:r>
              <a:rPr lang="zh-CN" altLang="en-US" dirty="0" smtClean="0"/>
              <a:t> </a:t>
            </a:r>
            <a:r>
              <a:rPr lang="en-US" altLang="zh-CN" dirty="0" smtClean="0"/>
              <a:t>How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They</a:t>
            </a:r>
            <a:r>
              <a:rPr lang="zh-CN" altLang="en-US" dirty="0" smtClean="0"/>
              <a:t> </a:t>
            </a:r>
            <a:r>
              <a:rPr lang="en-US" altLang="zh-CN" dirty="0" smtClean="0"/>
              <a:t>Behave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25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Who</a:t>
            </a:r>
            <a:r>
              <a:rPr lang="zh-CN" altLang="en-US" dirty="0" smtClean="0"/>
              <a:t> </a:t>
            </a:r>
            <a:r>
              <a:rPr lang="en-US" altLang="zh-CN" dirty="0" smtClean="0"/>
              <a:t>are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their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followees</a:t>
            </a:r>
            <a:r>
              <a:rPr lang="en-US" altLang="zh-CN" dirty="0" smtClean="0"/>
              <a:t>?</a:t>
            </a:r>
            <a:endParaRPr lang="zh-CN" altLang="en-US" dirty="0" smtClean="0"/>
          </a:p>
          <a:p>
            <a:r>
              <a:rPr lang="en-US" altLang="zh-CN" dirty="0" smtClean="0"/>
              <a:t>Their</a:t>
            </a:r>
            <a:r>
              <a:rPr lang="zh-CN" altLang="en-US" dirty="0" smtClean="0"/>
              <a:t> </a:t>
            </a:r>
            <a:r>
              <a:rPr lang="en-US" altLang="zh-CN" dirty="0" smtClean="0"/>
              <a:t>behavioral</a:t>
            </a:r>
            <a:r>
              <a:rPr lang="zh-CN" altLang="en-US" dirty="0" smtClean="0"/>
              <a:t> </a:t>
            </a:r>
            <a:r>
              <a:rPr lang="en-US" altLang="zh-CN" dirty="0" smtClean="0"/>
              <a:t>pattern</a:t>
            </a:r>
            <a:endParaRPr lang="zh-CN" altLang="en-US" dirty="0" smtClean="0"/>
          </a:p>
          <a:p>
            <a:pPr lvl="1"/>
            <a:r>
              <a:rPr lang="en-US" altLang="zh-CN" sz="2800" b="1" dirty="0" smtClean="0"/>
              <a:t>Synchronized</a:t>
            </a:r>
            <a:endParaRPr lang="zh-CN" altLang="en-US" sz="2800" b="1" dirty="0" smtClean="0"/>
          </a:p>
          <a:p>
            <a:pPr marL="0" indent="0">
              <a:buNone/>
            </a:pPr>
            <a:r>
              <a:rPr lang="en-US" altLang="zh-CN" sz="2400" i="1" dirty="0" smtClean="0"/>
              <a:t>Similar</a:t>
            </a:r>
            <a:r>
              <a:rPr lang="zh-CN" altLang="en-US" sz="2400" i="1" dirty="0" smtClean="0"/>
              <a:t> </a:t>
            </a:r>
            <a:r>
              <a:rPr lang="en-US" altLang="zh-CN" sz="2400" i="1" dirty="0" smtClean="0"/>
              <a:t>with</a:t>
            </a:r>
            <a:r>
              <a:rPr lang="zh-CN" altLang="en-US" sz="2400" i="1" dirty="0" smtClean="0"/>
              <a:t> </a:t>
            </a:r>
            <a:r>
              <a:rPr lang="en-US" altLang="zh-CN" sz="2400" i="1" dirty="0" smtClean="0"/>
              <a:t>each</a:t>
            </a:r>
            <a:r>
              <a:rPr lang="zh-CN" altLang="en-US" sz="2400" i="1" dirty="0" smtClean="0"/>
              <a:t> </a:t>
            </a:r>
            <a:r>
              <a:rPr lang="en-US" altLang="zh-CN" sz="2400" i="1" dirty="0" smtClean="0"/>
              <a:t>other</a:t>
            </a:r>
            <a:endParaRPr lang="zh-CN" altLang="en-US" sz="2400" i="1" dirty="0"/>
          </a:p>
          <a:p>
            <a:pPr lvl="1"/>
            <a:r>
              <a:rPr lang="en-US" altLang="zh-CN" sz="2800" b="1" dirty="0" smtClean="0"/>
              <a:t>Abnormal</a:t>
            </a:r>
            <a:endParaRPr lang="zh-CN" altLang="en-US" sz="2800" b="1" dirty="0" smtClean="0"/>
          </a:p>
          <a:p>
            <a:pPr marL="0" indent="0">
              <a:buNone/>
            </a:pPr>
            <a:r>
              <a:rPr lang="en-US" altLang="zh-CN" sz="2400" i="1" dirty="0" smtClean="0"/>
              <a:t>Different</a:t>
            </a:r>
            <a:r>
              <a:rPr lang="zh-CN" altLang="en-US" sz="2400" i="1" dirty="0" smtClean="0"/>
              <a:t> </a:t>
            </a:r>
            <a:r>
              <a:rPr lang="en-US" altLang="zh-CN" sz="2400" i="1" dirty="0" smtClean="0"/>
              <a:t>from</a:t>
            </a:r>
            <a:r>
              <a:rPr lang="zh-CN" altLang="en-US" sz="2400" i="1" dirty="0" smtClean="0"/>
              <a:t> </a:t>
            </a:r>
            <a:r>
              <a:rPr lang="en-US" altLang="zh-CN" sz="2400" i="1" dirty="0" smtClean="0"/>
              <a:t>the</a:t>
            </a:r>
            <a:r>
              <a:rPr lang="zh-CN" altLang="en-US" sz="2400" i="1" dirty="0" smtClean="0"/>
              <a:t> </a:t>
            </a:r>
            <a:r>
              <a:rPr lang="en-US" altLang="zh-CN" sz="2400" i="1" dirty="0" smtClean="0"/>
              <a:t>majority</a:t>
            </a:r>
            <a:endParaRPr lang="en-US" sz="2400" i="1" dirty="0"/>
          </a:p>
        </p:txBody>
      </p:sp>
      <p:sp>
        <p:nvSpPr>
          <p:cNvPr id="6" name="Rectangle 5"/>
          <p:cNvSpPr/>
          <p:nvPr/>
        </p:nvSpPr>
        <p:spPr>
          <a:xfrm>
            <a:off x="5303707" y="2181640"/>
            <a:ext cx="172572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Meng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Jiang</a:t>
            </a:r>
            <a:endParaRPr lang="zh-CN" altLang="en-US" sz="2000" b="1" dirty="0" smtClean="0">
              <a:latin typeface="Times" charset="0"/>
              <a:ea typeface="Times" charset="0"/>
              <a:cs typeface="Times" charset="0"/>
            </a:endParaRPr>
          </a:p>
          <a:p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#</a:t>
            </a:r>
            <a:r>
              <a:rPr lang="en-US" altLang="zh-CN" sz="2000" dirty="0" err="1" smtClean="0">
                <a:latin typeface="Times" charset="0"/>
                <a:ea typeface="Times" charset="0"/>
                <a:cs typeface="Times" charset="0"/>
              </a:rPr>
              <a:t>followee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=117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6735163" y="2848168"/>
            <a:ext cx="622327" cy="1477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5180123" y="3696610"/>
            <a:ext cx="161133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BuyAB22</a:t>
            </a:r>
            <a:endParaRPr lang="zh-CN" altLang="en-US" sz="2000" b="1" dirty="0" smtClean="0">
              <a:solidFill>
                <a:srgbClr val="FF0000"/>
              </a:solidFill>
              <a:latin typeface="Times" charset="0"/>
              <a:ea typeface="Times" charset="0"/>
              <a:cs typeface="Times" charset="0"/>
            </a:endParaRPr>
          </a:p>
          <a:p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#</a:t>
            </a:r>
            <a:r>
              <a:rPr lang="en-US" altLang="zh-CN" sz="2000" dirty="0" err="1" smtClean="0">
                <a:latin typeface="Times" charset="0"/>
                <a:ea typeface="Times" charset="0"/>
                <a:cs typeface="Times" charset="0"/>
              </a:rPr>
              <a:t>followee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=</a:t>
            </a:r>
            <a:r>
              <a:rPr lang="en-US" altLang="zh-CN" sz="2000" b="1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20</a:t>
            </a:r>
            <a:endParaRPr lang="en-US" sz="2000" b="1" dirty="0">
              <a:solidFill>
                <a:srgbClr val="FF0000"/>
              </a:solidFill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6435279" y="3911123"/>
            <a:ext cx="460821" cy="9407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6735163" y="2868847"/>
            <a:ext cx="529237" cy="7370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6456805" y="4005201"/>
            <a:ext cx="439295" cy="10589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72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Represent</a:t>
            </a:r>
            <a:r>
              <a:rPr lang="zh-CN" altLang="en-US" dirty="0" smtClean="0"/>
              <a:t> </a:t>
            </a:r>
            <a:r>
              <a:rPr lang="en-US" altLang="zh-CN" dirty="0" smtClean="0"/>
              <a:t>Synchronicity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26</a:t>
            </a:fld>
            <a:endParaRPr lang="en-US"/>
          </a:p>
        </p:txBody>
      </p:sp>
      <p:pic>
        <p:nvPicPr>
          <p:cNvPr id="5" name="Picture 5" descr="C:\Users\meng\Desktop\mysync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2000" y="1681605"/>
            <a:ext cx="5760000" cy="83379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C:\Users\meng\Desktop\g_weibojan_HDi_ab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7239" y="2818113"/>
            <a:ext cx="3048248" cy="304824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C:\Users\meng\Desktop\f_weibojan_HDi_ab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815" y="2848325"/>
            <a:ext cx="3023480" cy="302348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4355264" y="3506596"/>
            <a:ext cx="57900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5400" b="1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&gt;</a:t>
            </a:r>
            <a:endParaRPr lang="en-US" sz="5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0128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Represent</a:t>
            </a:r>
            <a:r>
              <a:rPr lang="zh-CN" altLang="en-US" dirty="0" smtClean="0"/>
              <a:t> </a:t>
            </a:r>
            <a:r>
              <a:rPr lang="en-US" altLang="zh-CN" dirty="0" smtClean="0"/>
              <a:t>Normality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27</a:t>
            </a:fld>
            <a:endParaRPr 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3458" y="2807652"/>
            <a:ext cx="3072656" cy="3072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9123" y="2878914"/>
            <a:ext cx="3001394" cy="30013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6" descr="C:\Users\meng\Desktop\mynormality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2000" y="1718900"/>
            <a:ext cx="5760000" cy="83951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等腰三角形 16"/>
          <p:cNvSpPr/>
          <p:nvPr/>
        </p:nvSpPr>
        <p:spPr>
          <a:xfrm>
            <a:off x="6957368" y="4992577"/>
            <a:ext cx="216024" cy="198540"/>
          </a:xfrm>
          <a:prstGeom prst="triangle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2"/>
          <p:cNvSpPr/>
          <p:nvPr/>
        </p:nvSpPr>
        <p:spPr>
          <a:xfrm>
            <a:off x="2969891" y="4159964"/>
            <a:ext cx="201345" cy="216024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Rectangle 9"/>
          <p:cNvSpPr/>
          <p:nvPr/>
        </p:nvSpPr>
        <p:spPr>
          <a:xfrm>
            <a:off x="4355264" y="3506596"/>
            <a:ext cx="57900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5400" b="1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&lt;</a:t>
            </a:r>
            <a:endParaRPr lang="en-US" sz="5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841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Theorem:</a:t>
            </a:r>
            <a:r>
              <a:rPr lang="zh-CN" altLang="en-US" dirty="0" smtClean="0"/>
              <a:t> </a:t>
            </a:r>
            <a:r>
              <a:rPr lang="en-US" altLang="zh-CN" dirty="0" smtClean="0"/>
              <a:t>Synchronicity</a:t>
            </a:r>
            <a:r>
              <a:rPr lang="zh-CN" altLang="en-US" dirty="0" smtClean="0"/>
              <a:t> </a:t>
            </a:r>
            <a:r>
              <a:rPr lang="en-US" altLang="zh-CN" dirty="0" smtClean="0"/>
              <a:t>vs.</a:t>
            </a:r>
            <a:r>
              <a:rPr lang="zh-CN" altLang="en-US" dirty="0" smtClean="0"/>
              <a:t> </a:t>
            </a:r>
            <a:r>
              <a:rPr lang="en-US" altLang="zh-CN" dirty="0" smtClean="0"/>
              <a:t>Normality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28</a:t>
            </a:fld>
            <a:endParaRPr 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747" y="4582898"/>
            <a:ext cx="3657600" cy="2262576"/>
          </a:xfrm>
          <a:prstGeom prst="rect">
            <a:avLst/>
          </a:prstGeom>
          <a:noFill/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5" descr="C:\Users\meng\Desktop\g_weibojan_HDi_ab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747" y="2824519"/>
            <a:ext cx="3657600" cy="2262433"/>
          </a:xfrm>
          <a:prstGeom prst="rect">
            <a:avLst/>
          </a:prstGeom>
          <a:noFill/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C:\Users\meng\Desktop\f_weibojan_HDi_ab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747" y="1065997"/>
            <a:ext cx="3651352" cy="2258568"/>
          </a:xfrm>
          <a:prstGeom prst="rect">
            <a:avLst/>
          </a:prstGeom>
          <a:noFill/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8279" y="1370797"/>
            <a:ext cx="1538737" cy="1541556"/>
          </a:xfrm>
          <a:prstGeom prst="rect">
            <a:avLst/>
          </a:prstGeom>
          <a:noFill/>
          <a:ln w="101600" cap="sq">
            <a:noFill/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8279" y="3129176"/>
            <a:ext cx="1538737" cy="1541556"/>
          </a:xfrm>
          <a:prstGeom prst="rect">
            <a:avLst/>
          </a:prstGeom>
          <a:noFill/>
          <a:ln w="101600" cap="sq">
            <a:noFill/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5418" y="4889685"/>
            <a:ext cx="1538737" cy="1541556"/>
          </a:xfrm>
          <a:prstGeom prst="rect">
            <a:avLst/>
          </a:prstGeom>
          <a:noFill/>
          <a:ln w="101600" cap="sq">
            <a:noFill/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sp>
        <p:nvSpPr>
          <p:cNvPr id="14" name="Rectangle 13"/>
          <p:cNvSpPr/>
          <p:nvPr/>
        </p:nvSpPr>
        <p:spPr>
          <a:xfrm>
            <a:off x="4176364" y="5360243"/>
            <a:ext cx="366318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err="1" smtClean="0">
                <a:latin typeface="Times" charset="0"/>
                <a:ea typeface="Times" charset="0"/>
                <a:cs typeface="Times" charset="0"/>
              </a:rPr>
              <a:t>bp</a:t>
            </a:r>
            <a:r>
              <a:rPr lang="en-US" altLang="zh-CN" sz="2000" b="1" baseline="-25000" dirty="0" err="1" smtClean="0">
                <a:latin typeface="Times" charset="0"/>
                <a:ea typeface="Times" charset="0"/>
                <a:cs typeface="Times" charset="0"/>
              </a:rPr>
              <a:t>g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: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#background points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in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grid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g</a:t>
            </a:r>
          </a:p>
          <a:p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∑</a:t>
            </a:r>
            <a:r>
              <a:rPr lang="en-US" altLang="zh-CN" sz="2000" b="1" dirty="0" err="1" smtClean="0">
                <a:latin typeface="Times" charset="0"/>
                <a:ea typeface="Times" charset="0"/>
                <a:cs typeface="Times" charset="0"/>
              </a:rPr>
              <a:t>bp</a:t>
            </a:r>
            <a:r>
              <a:rPr lang="en-US" altLang="zh-CN" sz="2000" b="1" baseline="-25000" dirty="0" err="1" smtClean="0">
                <a:latin typeface="Times" charset="0"/>
                <a:ea typeface="Times" charset="0"/>
                <a:cs typeface="Times" charset="0"/>
              </a:rPr>
              <a:t>g</a:t>
            </a:r>
            <a:r>
              <a:rPr lang="zh-CN" altLang="en-US" sz="2000" b="1" baseline="-25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=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B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=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N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(#all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users)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>
            <a:off x="2928851" y="5457041"/>
            <a:ext cx="1247513" cy="12500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4176364" y="1873371"/>
            <a:ext cx="365234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err="1" smtClean="0">
                <a:latin typeface="Times" charset="0"/>
                <a:ea typeface="Times" charset="0"/>
                <a:cs typeface="Times" charset="0"/>
              </a:rPr>
              <a:t>fp</a:t>
            </a:r>
            <a:r>
              <a:rPr lang="en-US" altLang="zh-CN" sz="2000" b="1" baseline="-25000" dirty="0" err="1" smtClean="0">
                <a:latin typeface="Times" charset="0"/>
                <a:ea typeface="Times" charset="0"/>
                <a:cs typeface="Times" charset="0"/>
              </a:rPr>
              <a:t>g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: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#foreground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points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in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grid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g</a:t>
            </a:r>
          </a:p>
          <a:p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∑</a:t>
            </a:r>
            <a:r>
              <a:rPr lang="en-US" altLang="zh-CN" sz="2000" b="1" dirty="0" err="1" smtClean="0">
                <a:latin typeface="Times" charset="0"/>
                <a:ea typeface="Times" charset="0"/>
                <a:cs typeface="Times" charset="0"/>
              </a:rPr>
              <a:t>fp</a:t>
            </a:r>
            <a:r>
              <a:rPr lang="en-US" altLang="zh-CN" sz="2000" b="1" baseline="-25000" dirty="0" err="1" smtClean="0">
                <a:latin typeface="Times" charset="0"/>
                <a:ea typeface="Times" charset="0"/>
                <a:cs typeface="Times" charset="0"/>
              </a:rPr>
              <a:t>g</a:t>
            </a:r>
            <a:r>
              <a:rPr lang="zh-CN" altLang="en-US" sz="2000" b="1" baseline="-25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=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F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=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d(u)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(#</a:t>
            </a:r>
            <a:r>
              <a:rPr lang="en-US" altLang="zh-CN" sz="2000" dirty="0" err="1" smtClean="0">
                <a:latin typeface="Times" charset="0"/>
                <a:ea typeface="Times" charset="0"/>
                <a:cs typeface="Times" charset="0"/>
              </a:rPr>
              <a:t>followees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of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u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)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21" name="Straight Connector 20"/>
          <p:cNvCxnSpPr/>
          <p:nvPr/>
        </p:nvCxnSpPr>
        <p:spPr>
          <a:xfrm flipV="1">
            <a:off x="2965725" y="2329428"/>
            <a:ext cx="1210639" cy="13000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2768252" y="2118553"/>
            <a:ext cx="1408112" cy="364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4504462" y="2912353"/>
            <a:ext cx="4182555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Given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normality</a:t>
            </a:r>
            <a:endParaRPr lang="zh-CN" altLang="en-US" sz="2000" dirty="0">
              <a:latin typeface="Times" charset="0"/>
              <a:ea typeface="Times" charset="0"/>
              <a:cs typeface="Times" charset="0"/>
            </a:endParaRPr>
          </a:p>
          <a:p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	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n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=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∑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(</a:t>
            </a:r>
            <a:r>
              <a:rPr lang="en-US" altLang="zh-CN" sz="2000" b="1" dirty="0" err="1" smtClean="0">
                <a:latin typeface="Times" charset="0"/>
                <a:ea typeface="Times" charset="0"/>
                <a:cs typeface="Times" charset="0"/>
              </a:rPr>
              <a:t>fp</a:t>
            </a:r>
            <a:r>
              <a:rPr lang="en-US" altLang="zh-CN" sz="2000" b="1" baseline="-25000" dirty="0" err="1" smtClean="0">
                <a:latin typeface="Times" charset="0"/>
                <a:ea typeface="Times" charset="0"/>
                <a:cs typeface="Times" charset="0"/>
              </a:rPr>
              <a:t>g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/F)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(</a:t>
            </a:r>
            <a:r>
              <a:rPr lang="en-US" altLang="zh-CN" sz="2000" b="1" dirty="0" err="1" smtClean="0">
                <a:latin typeface="Times" charset="0"/>
                <a:ea typeface="Times" charset="0"/>
                <a:cs typeface="Times" charset="0"/>
              </a:rPr>
              <a:t>bp</a:t>
            </a:r>
            <a:r>
              <a:rPr lang="en-US" altLang="zh-CN" sz="2000" b="1" baseline="-25000" dirty="0" err="1" smtClean="0">
                <a:latin typeface="Times" charset="0"/>
                <a:ea typeface="Times" charset="0"/>
                <a:cs typeface="Times" charset="0"/>
              </a:rPr>
              <a:t>g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/B)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=</a:t>
            </a:r>
            <a:r>
              <a:rPr lang="zh-CN" altLang="en-US" sz="2000" b="1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∑</a:t>
            </a:r>
            <a:r>
              <a:rPr lang="en-US" altLang="zh-CN" sz="2000" b="1" dirty="0" err="1" smtClean="0">
                <a:latin typeface="Times" charset="0"/>
                <a:ea typeface="Times" charset="0"/>
                <a:cs typeface="Times" charset="0"/>
              </a:rPr>
              <a:t>f</a:t>
            </a:r>
            <a:r>
              <a:rPr lang="en-US" altLang="zh-CN" sz="2000" b="1" baseline="-25000" dirty="0" err="1" smtClean="0">
                <a:latin typeface="Times" charset="0"/>
                <a:ea typeface="Times" charset="0"/>
                <a:cs typeface="Times" charset="0"/>
              </a:rPr>
              <a:t>g</a:t>
            </a:r>
            <a:r>
              <a:rPr lang="en-US" altLang="zh-CN" sz="2000" b="1" dirty="0" err="1" smtClean="0">
                <a:latin typeface="Times" charset="0"/>
                <a:ea typeface="Times" charset="0"/>
                <a:cs typeface="Times" charset="0"/>
              </a:rPr>
              <a:t>b</a:t>
            </a:r>
            <a:r>
              <a:rPr lang="en-US" altLang="zh-CN" sz="2000" b="1" baseline="-25000" dirty="0" err="1" smtClean="0">
                <a:latin typeface="Times" charset="0"/>
                <a:ea typeface="Times" charset="0"/>
                <a:cs typeface="Times" charset="0"/>
              </a:rPr>
              <a:t>g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,</a:t>
            </a:r>
            <a:endParaRPr lang="zh-CN" altLang="en-US" sz="2000" dirty="0" smtClean="0">
              <a:latin typeface="Times" charset="0"/>
              <a:ea typeface="Times" charset="0"/>
              <a:cs typeface="Times" charset="0"/>
            </a:endParaRPr>
          </a:p>
          <a:p>
            <a:r>
              <a:rPr lang="en-US" altLang="zh-CN" sz="2000" b="1" dirty="0">
                <a:latin typeface="Times" charset="0"/>
                <a:ea typeface="Times" charset="0"/>
                <a:cs typeface="Times" charset="0"/>
              </a:rPr>
              <a:t>f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ind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minimal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synchronicity</a:t>
            </a:r>
            <a:endParaRPr lang="zh-CN" altLang="en-US" sz="2000" dirty="0" smtClean="0">
              <a:latin typeface="Times" charset="0"/>
              <a:ea typeface="Times" charset="0"/>
              <a:cs typeface="Times" charset="0"/>
            </a:endParaRPr>
          </a:p>
          <a:p>
            <a:r>
              <a:rPr lang="zh-CN" altLang="en-US" sz="2000" dirty="0">
                <a:latin typeface="Times" charset="0"/>
                <a:ea typeface="Times" charset="0"/>
                <a:cs typeface="Times" charset="0"/>
              </a:rPr>
              <a:t>	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s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>
                <a:latin typeface="Times" charset="0"/>
                <a:ea typeface="Times" charset="0"/>
                <a:cs typeface="Times" charset="0"/>
              </a:rPr>
              <a:t>=</a:t>
            </a:r>
            <a:r>
              <a:rPr lang="zh-CN" altLang="en-US" sz="2000" b="1" dirty="0">
                <a:latin typeface="Times" charset="0"/>
                <a:ea typeface="Times" charset="0"/>
                <a:cs typeface="Times" charset="0"/>
              </a:rPr>
              <a:t> ∑</a:t>
            </a:r>
            <a:r>
              <a:rPr lang="en-US" altLang="zh-CN" sz="2000" b="1" dirty="0">
                <a:latin typeface="Times" charset="0"/>
                <a:ea typeface="Times" charset="0"/>
                <a:cs typeface="Times" charset="0"/>
              </a:rPr>
              <a:t>(</a:t>
            </a:r>
            <a:r>
              <a:rPr lang="en-US" altLang="zh-CN" sz="2000" b="1" dirty="0" err="1">
                <a:latin typeface="Times" charset="0"/>
                <a:ea typeface="Times" charset="0"/>
                <a:cs typeface="Times" charset="0"/>
              </a:rPr>
              <a:t>fp</a:t>
            </a:r>
            <a:r>
              <a:rPr lang="en-US" altLang="zh-CN" sz="2000" b="1" baseline="-25000" dirty="0" err="1">
                <a:latin typeface="Times" charset="0"/>
                <a:ea typeface="Times" charset="0"/>
                <a:cs typeface="Times" charset="0"/>
              </a:rPr>
              <a:t>g</a:t>
            </a:r>
            <a:r>
              <a:rPr lang="en-US" altLang="zh-CN" sz="2000" b="1" dirty="0">
                <a:latin typeface="Times" charset="0"/>
                <a:ea typeface="Times" charset="0"/>
                <a:cs typeface="Times" charset="0"/>
              </a:rPr>
              <a:t>/F)</a:t>
            </a:r>
            <a:r>
              <a:rPr lang="zh-CN" altLang="en-US" sz="2000" b="1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(</a:t>
            </a:r>
            <a:r>
              <a:rPr lang="en-US" altLang="zh-CN" sz="2000" b="1" dirty="0" err="1">
                <a:latin typeface="Times" charset="0"/>
                <a:ea typeface="Times" charset="0"/>
                <a:cs typeface="Times" charset="0"/>
              </a:rPr>
              <a:t>fp</a:t>
            </a:r>
            <a:r>
              <a:rPr lang="en-US" altLang="zh-CN" sz="2000" b="1" baseline="-25000" dirty="0" err="1">
                <a:latin typeface="Times" charset="0"/>
                <a:ea typeface="Times" charset="0"/>
                <a:cs typeface="Times" charset="0"/>
              </a:rPr>
              <a:t>g</a:t>
            </a:r>
            <a:r>
              <a:rPr lang="en-US" altLang="zh-CN" sz="2000" b="1" dirty="0">
                <a:latin typeface="Times" charset="0"/>
                <a:ea typeface="Times" charset="0"/>
                <a:cs typeface="Times" charset="0"/>
              </a:rPr>
              <a:t>/F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)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>
                <a:latin typeface="Times" charset="0"/>
                <a:ea typeface="Times" charset="0"/>
                <a:cs typeface="Times" charset="0"/>
              </a:rPr>
              <a:t>=</a:t>
            </a:r>
            <a:r>
              <a:rPr lang="zh-CN" altLang="en-US" sz="2000" b="1" dirty="0">
                <a:latin typeface="Times" charset="0"/>
                <a:ea typeface="Times" charset="0"/>
                <a:cs typeface="Times" charset="0"/>
              </a:rPr>
              <a:t> ∑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f</a:t>
            </a:r>
            <a:r>
              <a:rPr lang="en-US" altLang="zh-CN" sz="2000" b="1" baseline="-25000" dirty="0" smtClean="0">
                <a:latin typeface="Times" charset="0"/>
                <a:ea typeface="Times" charset="0"/>
                <a:cs typeface="Times" charset="0"/>
              </a:rPr>
              <a:t>g</a:t>
            </a:r>
            <a:r>
              <a:rPr lang="en-US" altLang="zh-CN" sz="2000" b="1" baseline="30000" dirty="0" smtClean="0">
                <a:latin typeface="Times" charset="0"/>
                <a:ea typeface="Times" charset="0"/>
                <a:cs typeface="Times" charset="0"/>
              </a:rPr>
              <a:t>2</a:t>
            </a:r>
            <a:endParaRPr lang="zh-CN" altLang="en-US" sz="2000" b="1" baseline="30000" dirty="0" smtClean="0">
              <a:latin typeface="Times" charset="0"/>
              <a:ea typeface="Times" charset="0"/>
              <a:cs typeface="Times" charset="0"/>
            </a:endParaRPr>
          </a:p>
          <a:p>
            <a:r>
              <a:rPr lang="en-US" altLang="zh-CN" sz="2000" dirty="0">
                <a:latin typeface="Times" charset="0"/>
                <a:ea typeface="Times" charset="0"/>
                <a:cs typeface="Times" charset="0"/>
              </a:rPr>
              <a:t>w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here</a:t>
            </a:r>
            <a:endParaRPr lang="zh-CN" altLang="en-US" sz="2000" dirty="0" smtClean="0">
              <a:latin typeface="Times" charset="0"/>
              <a:ea typeface="Times" charset="0"/>
              <a:cs typeface="Times" charset="0"/>
            </a:endParaRPr>
          </a:p>
          <a:p>
            <a:r>
              <a:rPr lang="zh-CN" altLang="en-US" sz="2000" dirty="0">
                <a:latin typeface="Times" charset="0"/>
                <a:ea typeface="Times" charset="0"/>
                <a:cs typeface="Times" charset="0"/>
              </a:rPr>
              <a:t>	</a:t>
            </a:r>
            <a:r>
              <a:rPr lang="zh-CN" altLang="en-US" sz="2000" b="1" dirty="0">
                <a:latin typeface="Times" charset="0"/>
                <a:ea typeface="Times" charset="0"/>
                <a:cs typeface="Times" charset="0"/>
              </a:rPr>
              <a:t> ∑</a:t>
            </a:r>
            <a:r>
              <a:rPr lang="en-US" altLang="zh-CN" sz="2000" b="1" dirty="0" err="1" smtClean="0">
                <a:latin typeface="Times" charset="0"/>
                <a:ea typeface="Times" charset="0"/>
                <a:cs typeface="Times" charset="0"/>
              </a:rPr>
              <a:t>f</a:t>
            </a:r>
            <a:r>
              <a:rPr lang="en-US" altLang="zh-CN" sz="2000" b="1" baseline="-25000" dirty="0" err="1" smtClean="0">
                <a:latin typeface="Times" charset="0"/>
                <a:ea typeface="Times" charset="0"/>
                <a:cs typeface="Times" charset="0"/>
              </a:rPr>
              <a:t>g</a:t>
            </a:r>
            <a:r>
              <a:rPr lang="zh-CN" altLang="en-US" sz="2000" b="1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=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1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,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∑</a:t>
            </a:r>
            <a:r>
              <a:rPr lang="en-US" altLang="zh-CN" sz="2000" b="1" dirty="0" err="1" smtClean="0">
                <a:latin typeface="Times" charset="0"/>
                <a:ea typeface="Times" charset="0"/>
                <a:cs typeface="Times" charset="0"/>
              </a:rPr>
              <a:t>b</a:t>
            </a:r>
            <a:r>
              <a:rPr lang="en-US" altLang="zh-CN" sz="2000" b="1" baseline="-25000" dirty="0" err="1" smtClean="0">
                <a:latin typeface="Times" charset="0"/>
                <a:ea typeface="Times" charset="0"/>
                <a:cs typeface="Times" charset="0"/>
              </a:rPr>
              <a:t>g</a:t>
            </a:r>
            <a:r>
              <a:rPr lang="en-US" altLang="zh-CN" sz="2000" b="1" dirty="0">
                <a:latin typeface="Times" charset="0"/>
                <a:ea typeface="Times" charset="0"/>
                <a:cs typeface="Times" charset="0"/>
              </a:rPr>
              <a:t> =</a:t>
            </a:r>
            <a:r>
              <a:rPr lang="zh-CN" altLang="en-US" sz="2000" b="1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1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1082153" y="1267883"/>
            <a:ext cx="9797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G</a:t>
            </a:r>
            <a:r>
              <a:rPr lang="zh-CN" altLang="en-US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grids</a:t>
            </a:r>
            <a:r>
              <a:rPr lang="zh-CN" altLang="en-US" b="1" dirty="0" smtClean="0">
                <a:latin typeface="Times" charset="0"/>
                <a:ea typeface="Times" charset="0"/>
                <a:cs typeface="Times" charset="0"/>
              </a:rPr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9531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0" grpId="0"/>
      <p:bldP spid="31" grpId="0"/>
      <p:bldP spid="3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Theorem:</a:t>
            </a:r>
            <a:r>
              <a:rPr lang="zh-CN" altLang="en-US" dirty="0"/>
              <a:t> </a:t>
            </a:r>
            <a:r>
              <a:rPr lang="en-US" altLang="zh-CN" dirty="0"/>
              <a:t>Synchronicity</a:t>
            </a:r>
            <a:r>
              <a:rPr lang="zh-CN" altLang="en-US" dirty="0"/>
              <a:t> </a:t>
            </a:r>
            <a:r>
              <a:rPr lang="en-US" altLang="zh-CN" dirty="0"/>
              <a:t>vs.</a:t>
            </a:r>
            <a:r>
              <a:rPr lang="zh-CN" altLang="en-US" dirty="0"/>
              <a:t> </a:t>
            </a:r>
            <a:r>
              <a:rPr lang="en-US" altLang="zh-CN" dirty="0"/>
              <a:t>Normality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29</a:t>
            </a:fld>
            <a:endParaRPr 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747" y="4582898"/>
            <a:ext cx="3657600" cy="2262576"/>
          </a:xfrm>
          <a:prstGeom prst="rect">
            <a:avLst/>
          </a:prstGeom>
          <a:noFill/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5" descr="C:\Users\meng\Desktop\g_weibojan_HDi_ab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747" y="2824519"/>
            <a:ext cx="3657600" cy="2262433"/>
          </a:xfrm>
          <a:prstGeom prst="rect">
            <a:avLst/>
          </a:prstGeom>
          <a:noFill/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C:\Users\meng\Desktop\f_weibojan_HDi_ab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747" y="1065997"/>
            <a:ext cx="3651352" cy="2258568"/>
          </a:xfrm>
          <a:prstGeom prst="rect">
            <a:avLst/>
          </a:prstGeom>
          <a:noFill/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8279" y="1370797"/>
            <a:ext cx="1538737" cy="1541556"/>
          </a:xfrm>
          <a:prstGeom prst="rect">
            <a:avLst/>
          </a:prstGeom>
          <a:noFill/>
          <a:ln w="101600" cap="sq">
            <a:noFill/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8279" y="3129176"/>
            <a:ext cx="1538737" cy="1541556"/>
          </a:xfrm>
          <a:prstGeom prst="rect">
            <a:avLst/>
          </a:prstGeom>
          <a:noFill/>
          <a:ln w="101600" cap="sq">
            <a:noFill/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5418" y="4889685"/>
            <a:ext cx="1538737" cy="1541556"/>
          </a:xfrm>
          <a:prstGeom prst="rect">
            <a:avLst/>
          </a:prstGeom>
          <a:noFill/>
          <a:ln w="101600" cap="sq">
            <a:noFill/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sp>
        <p:nvSpPr>
          <p:cNvPr id="11" name="Rectangle 10"/>
          <p:cNvSpPr/>
          <p:nvPr/>
        </p:nvSpPr>
        <p:spPr>
          <a:xfrm>
            <a:off x="4243944" y="1369820"/>
            <a:ext cx="4798960" cy="5324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i="1" dirty="0" smtClean="0">
                <a:latin typeface="Times" charset="0"/>
                <a:ea typeface="Times" charset="0"/>
                <a:cs typeface="Times" charset="0"/>
              </a:rPr>
              <a:t>Solution.</a:t>
            </a:r>
            <a:endParaRPr lang="zh-CN" altLang="en-US" sz="2000" i="1" dirty="0" smtClean="0">
              <a:latin typeface="Times" charset="0"/>
              <a:ea typeface="Times" charset="0"/>
              <a:cs typeface="Times" charset="0"/>
            </a:endParaRPr>
          </a:p>
          <a:p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Lagrange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multiplier:</a:t>
            </a:r>
            <a:endParaRPr lang="zh-CN" altLang="en-US" sz="2000" b="1" dirty="0" smtClean="0">
              <a:latin typeface="Times" charset="0"/>
              <a:ea typeface="Times" charset="0"/>
              <a:cs typeface="Times" charset="0"/>
            </a:endParaRPr>
          </a:p>
          <a:p>
            <a:r>
              <a:rPr lang="en-US" altLang="zh-CN" sz="2000" dirty="0">
                <a:latin typeface="Times" charset="0"/>
                <a:ea typeface="Times" charset="0"/>
                <a:cs typeface="Times" charset="0"/>
              </a:rPr>
              <a:t>m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inimize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s(</a:t>
            </a:r>
            <a:r>
              <a:rPr lang="en-US" altLang="zh-CN" sz="2000" dirty="0" err="1" smtClean="0">
                <a:latin typeface="Times" charset="0"/>
                <a:ea typeface="Times" charset="0"/>
                <a:cs typeface="Times" charset="0"/>
              </a:rPr>
              <a:t>f</a:t>
            </a:r>
            <a:r>
              <a:rPr lang="en-US" altLang="zh-CN" sz="2000" baseline="-25000" dirty="0" err="1" smtClean="0">
                <a:latin typeface="Times" charset="0"/>
                <a:ea typeface="Times" charset="0"/>
                <a:cs typeface="Times" charset="0"/>
              </a:rPr>
              <a:t>g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)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=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zh-CN" altLang="en-US" sz="2000" dirty="0">
                <a:latin typeface="Times" charset="0"/>
                <a:ea typeface="Times" charset="0"/>
                <a:cs typeface="Times" charset="0"/>
              </a:rPr>
              <a:t>∑</a:t>
            </a:r>
            <a:r>
              <a:rPr lang="en-US" altLang="zh-CN" sz="2000" dirty="0">
                <a:latin typeface="Times" charset="0"/>
                <a:ea typeface="Times" charset="0"/>
                <a:cs typeface="Times" charset="0"/>
              </a:rPr>
              <a:t>f</a:t>
            </a:r>
            <a:r>
              <a:rPr lang="en-US" altLang="zh-CN" sz="2000" baseline="-25000" dirty="0">
                <a:latin typeface="Times" charset="0"/>
                <a:ea typeface="Times" charset="0"/>
                <a:cs typeface="Times" charset="0"/>
              </a:rPr>
              <a:t>g</a:t>
            </a:r>
            <a:r>
              <a:rPr lang="en-US" altLang="zh-CN" sz="2000" baseline="30000" dirty="0">
                <a:latin typeface="Times" charset="0"/>
                <a:ea typeface="Times" charset="0"/>
                <a:cs typeface="Times" charset="0"/>
              </a:rPr>
              <a:t>2</a:t>
            </a:r>
            <a:endParaRPr lang="zh-CN" altLang="en-US" sz="2000" baseline="30000" dirty="0">
              <a:latin typeface="Times" charset="0"/>
              <a:ea typeface="Times" charset="0"/>
              <a:cs typeface="Times" charset="0"/>
            </a:endParaRPr>
          </a:p>
          <a:p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subject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to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∑</a:t>
            </a:r>
            <a:r>
              <a:rPr lang="en-US" altLang="zh-CN" sz="2000" dirty="0" err="1">
                <a:latin typeface="Times" charset="0"/>
                <a:ea typeface="Times" charset="0"/>
                <a:cs typeface="Times" charset="0"/>
              </a:rPr>
              <a:t>f</a:t>
            </a:r>
            <a:r>
              <a:rPr lang="en-US" altLang="zh-CN" sz="2000" baseline="-25000" dirty="0" err="1">
                <a:latin typeface="Times" charset="0"/>
                <a:ea typeface="Times" charset="0"/>
                <a:cs typeface="Times" charset="0"/>
              </a:rPr>
              <a:t>g</a:t>
            </a:r>
            <a:r>
              <a:rPr lang="zh-CN" altLang="en-US" sz="2000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>
                <a:latin typeface="Times" charset="0"/>
                <a:ea typeface="Times" charset="0"/>
                <a:cs typeface="Times" charset="0"/>
              </a:rPr>
              <a:t>=</a:t>
            </a:r>
            <a:r>
              <a:rPr lang="zh-CN" altLang="en-US" sz="2000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1,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zh-CN" altLang="en-US" sz="2000" dirty="0">
                <a:latin typeface="Times" charset="0"/>
                <a:ea typeface="Times" charset="0"/>
                <a:cs typeface="Times" charset="0"/>
              </a:rPr>
              <a:t>∑</a:t>
            </a:r>
            <a:r>
              <a:rPr lang="en-US" altLang="zh-CN" sz="2000" dirty="0" err="1" smtClean="0">
                <a:latin typeface="Times" charset="0"/>
                <a:ea typeface="Times" charset="0"/>
                <a:cs typeface="Times" charset="0"/>
              </a:rPr>
              <a:t>f</a:t>
            </a:r>
            <a:r>
              <a:rPr lang="en-US" altLang="zh-CN" sz="2000" baseline="-25000" dirty="0" err="1" smtClean="0">
                <a:latin typeface="Times" charset="0"/>
                <a:ea typeface="Times" charset="0"/>
                <a:cs typeface="Times" charset="0"/>
              </a:rPr>
              <a:t>g</a:t>
            </a:r>
            <a:r>
              <a:rPr lang="en-US" altLang="zh-CN" sz="2000" dirty="0" err="1" smtClean="0">
                <a:latin typeface="Times" charset="0"/>
                <a:ea typeface="Times" charset="0"/>
                <a:cs typeface="Times" charset="0"/>
              </a:rPr>
              <a:t>b</a:t>
            </a:r>
            <a:r>
              <a:rPr lang="en-US" altLang="zh-CN" sz="2000" baseline="-25000" dirty="0" err="1" smtClean="0">
                <a:latin typeface="Times" charset="0"/>
                <a:ea typeface="Times" charset="0"/>
                <a:cs typeface="Times" charset="0"/>
              </a:rPr>
              <a:t>g</a:t>
            </a:r>
            <a:r>
              <a:rPr lang="en-US" altLang="zh-CN" sz="2000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=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n</a:t>
            </a:r>
            <a:endParaRPr lang="zh-CN" altLang="en-US" sz="2000" b="1" dirty="0" smtClean="0">
              <a:latin typeface="Times" charset="0"/>
              <a:ea typeface="Times" charset="0"/>
              <a:cs typeface="Times" charset="0"/>
            </a:endParaRPr>
          </a:p>
          <a:p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Lagrange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function:</a:t>
            </a:r>
            <a:endParaRPr lang="zh-CN" altLang="en-US" sz="2000" b="1" dirty="0" smtClean="0">
              <a:latin typeface="Times" charset="0"/>
              <a:ea typeface="Times" charset="0"/>
              <a:cs typeface="Times" charset="0"/>
            </a:endParaRPr>
          </a:p>
          <a:p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F(</a:t>
            </a:r>
            <a:r>
              <a:rPr lang="en-US" altLang="zh-CN" sz="2000" dirty="0" err="1" smtClean="0">
                <a:latin typeface="Times" charset="0"/>
                <a:ea typeface="Times" charset="0"/>
                <a:cs typeface="Times" charset="0"/>
              </a:rPr>
              <a:t>f</a:t>
            </a:r>
            <a:r>
              <a:rPr lang="en-US" altLang="zh-CN" sz="2000" baseline="-25000" dirty="0" err="1" smtClean="0">
                <a:latin typeface="Times" charset="0"/>
                <a:ea typeface="Times" charset="0"/>
                <a:cs typeface="Times" charset="0"/>
              </a:rPr>
              <a:t>g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,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err="1" smtClean="0">
                <a:latin typeface="Times" charset="0"/>
                <a:ea typeface="Times" charset="0"/>
                <a:cs typeface="Times" charset="0"/>
              </a:rPr>
              <a:t>λ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,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μ)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=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(</a:t>
            </a:r>
            <a:r>
              <a:rPr lang="zh-CN" altLang="en-US" sz="2000" dirty="0">
                <a:latin typeface="Times" charset="0"/>
                <a:ea typeface="Times" charset="0"/>
                <a:cs typeface="Times" charset="0"/>
              </a:rPr>
              <a:t>∑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f</a:t>
            </a:r>
            <a:r>
              <a:rPr lang="en-US" altLang="zh-CN" sz="2000" baseline="-25000" dirty="0" smtClean="0">
                <a:latin typeface="Times" charset="0"/>
                <a:ea typeface="Times" charset="0"/>
                <a:cs typeface="Times" charset="0"/>
              </a:rPr>
              <a:t>g</a:t>
            </a:r>
            <a:r>
              <a:rPr lang="en-US" altLang="zh-CN" sz="2000" baseline="30000" dirty="0" smtClean="0">
                <a:latin typeface="Times" charset="0"/>
                <a:ea typeface="Times" charset="0"/>
                <a:cs typeface="Times" charset="0"/>
              </a:rPr>
              <a:t>2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)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+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err="1" smtClean="0">
                <a:latin typeface="Times" charset="0"/>
                <a:ea typeface="Times" charset="0"/>
                <a:cs typeface="Times" charset="0"/>
              </a:rPr>
              <a:t>λ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(</a:t>
            </a:r>
            <a:r>
              <a:rPr lang="zh-CN" altLang="en-US" sz="2000" dirty="0">
                <a:latin typeface="Times" charset="0"/>
                <a:ea typeface="Times" charset="0"/>
                <a:cs typeface="Times" charset="0"/>
              </a:rPr>
              <a:t>∑</a:t>
            </a:r>
            <a:r>
              <a:rPr lang="en-US" altLang="zh-CN" sz="2000" dirty="0" err="1">
                <a:latin typeface="Times" charset="0"/>
                <a:ea typeface="Times" charset="0"/>
                <a:cs typeface="Times" charset="0"/>
              </a:rPr>
              <a:t>f</a:t>
            </a:r>
            <a:r>
              <a:rPr lang="en-US" altLang="zh-CN" sz="2000" baseline="-25000" dirty="0" err="1">
                <a:latin typeface="Times" charset="0"/>
                <a:ea typeface="Times" charset="0"/>
                <a:cs typeface="Times" charset="0"/>
              </a:rPr>
              <a:t>g</a:t>
            </a:r>
            <a:r>
              <a:rPr lang="zh-CN" altLang="en-US" sz="2000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>
                <a:latin typeface="Times" charset="0"/>
                <a:ea typeface="Times" charset="0"/>
                <a:cs typeface="Times" charset="0"/>
              </a:rPr>
              <a:t>–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>
                <a:latin typeface="Times" charset="0"/>
                <a:ea typeface="Times" charset="0"/>
                <a:cs typeface="Times" charset="0"/>
              </a:rPr>
              <a:t>1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)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+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μ(</a:t>
            </a:r>
            <a:r>
              <a:rPr lang="zh-CN" altLang="en-US" sz="2000" dirty="0">
                <a:latin typeface="Times" charset="0"/>
                <a:ea typeface="Times" charset="0"/>
                <a:cs typeface="Times" charset="0"/>
              </a:rPr>
              <a:t>∑</a:t>
            </a:r>
            <a:r>
              <a:rPr lang="en-US" altLang="zh-CN" sz="2000" dirty="0" err="1">
                <a:latin typeface="Times" charset="0"/>
                <a:ea typeface="Times" charset="0"/>
                <a:cs typeface="Times" charset="0"/>
              </a:rPr>
              <a:t>f</a:t>
            </a:r>
            <a:r>
              <a:rPr lang="en-US" altLang="zh-CN" sz="2000" baseline="-25000" dirty="0" err="1">
                <a:latin typeface="Times" charset="0"/>
                <a:ea typeface="Times" charset="0"/>
                <a:cs typeface="Times" charset="0"/>
              </a:rPr>
              <a:t>g</a:t>
            </a:r>
            <a:r>
              <a:rPr lang="en-US" altLang="zh-CN" sz="2000" dirty="0" err="1">
                <a:latin typeface="Times" charset="0"/>
                <a:ea typeface="Times" charset="0"/>
                <a:cs typeface="Times" charset="0"/>
              </a:rPr>
              <a:t>b</a:t>
            </a:r>
            <a:r>
              <a:rPr lang="en-US" altLang="zh-CN" sz="2000" baseline="-25000" dirty="0" err="1">
                <a:latin typeface="Times" charset="0"/>
                <a:ea typeface="Times" charset="0"/>
                <a:cs typeface="Times" charset="0"/>
              </a:rPr>
              <a:t>g</a:t>
            </a:r>
            <a:r>
              <a:rPr lang="en-US" altLang="zh-CN" sz="2000" dirty="0">
                <a:latin typeface="Times" charset="0"/>
                <a:ea typeface="Times" charset="0"/>
                <a:cs typeface="Times" charset="0"/>
              </a:rPr>
              <a:t> –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n)</a:t>
            </a:r>
            <a:endParaRPr lang="zh-CN" altLang="en-US" sz="2000" b="1" dirty="0" smtClean="0">
              <a:latin typeface="Times" charset="0"/>
              <a:ea typeface="Times" charset="0"/>
              <a:cs typeface="Times" charset="0"/>
            </a:endParaRPr>
          </a:p>
          <a:p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Gradients:</a:t>
            </a:r>
            <a:endParaRPr lang="zh-CN" altLang="en-US" sz="2000" b="1" dirty="0" smtClean="0">
              <a:latin typeface="Times" charset="0"/>
              <a:ea typeface="Times" charset="0"/>
              <a:cs typeface="Times" charset="0"/>
            </a:endParaRPr>
          </a:p>
          <a:p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	▽</a:t>
            </a:r>
            <a:r>
              <a:rPr lang="en-US" altLang="zh-CN" sz="1600" dirty="0" err="1" smtClean="0">
                <a:latin typeface="Times" charset="0"/>
                <a:ea typeface="Times" charset="0"/>
                <a:cs typeface="Times" charset="0"/>
              </a:rPr>
              <a:t>f</a:t>
            </a:r>
            <a:r>
              <a:rPr lang="en-US" altLang="zh-CN" sz="1600" baseline="-25000" dirty="0" err="1" smtClean="0">
                <a:latin typeface="Times" charset="0"/>
                <a:ea typeface="Times" charset="0"/>
                <a:cs typeface="Times" charset="0"/>
              </a:rPr>
              <a:t>g</a:t>
            </a:r>
            <a:r>
              <a:rPr lang="en-US" altLang="zh-CN" sz="2000" dirty="0" err="1" smtClean="0">
                <a:latin typeface="Times" charset="0"/>
                <a:ea typeface="Times" charset="0"/>
                <a:cs typeface="Times" charset="0"/>
              </a:rPr>
              <a:t>F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=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2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err="1" smtClean="0">
                <a:latin typeface="Times" charset="0"/>
                <a:ea typeface="Times" charset="0"/>
                <a:cs typeface="Times" charset="0"/>
              </a:rPr>
              <a:t>f</a:t>
            </a:r>
            <a:r>
              <a:rPr lang="en-US" altLang="zh-CN" sz="2000" baseline="-25000" dirty="0" err="1" smtClean="0">
                <a:latin typeface="Times" charset="0"/>
                <a:ea typeface="Times" charset="0"/>
                <a:cs typeface="Times" charset="0"/>
              </a:rPr>
              <a:t>g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>
                <a:latin typeface="Times" charset="0"/>
                <a:ea typeface="Times" charset="0"/>
                <a:cs typeface="Times" charset="0"/>
              </a:rPr>
              <a:t>+</a:t>
            </a:r>
            <a:r>
              <a:rPr lang="zh-CN" altLang="en-US" sz="2000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err="1" smtClean="0">
                <a:latin typeface="Times" charset="0"/>
                <a:ea typeface="Times" charset="0"/>
                <a:cs typeface="Times" charset="0"/>
              </a:rPr>
              <a:t>λ</a:t>
            </a:r>
            <a:r>
              <a:rPr lang="en-US" altLang="zh-CN" sz="2000" dirty="0">
                <a:latin typeface="Times" charset="0"/>
                <a:ea typeface="Times" charset="0"/>
                <a:cs typeface="Times" charset="0"/>
              </a:rPr>
              <a:t> +</a:t>
            </a:r>
            <a:r>
              <a:rPr lang="zh-CN" altLang="en-US" sz="2000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μ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err="1" smtClean="0">
                <a:latin typeface="Times" charset="0"/>
                <a:ea typeface="Times" charset="0"/>
                <a:cs typeface="Times" charset="0"/>
              </a:rPr>
              <a:t>b</a:t>
            </a:r>
            <a:r>
              <a:rPr lang="en-US" altLang="zh-CN" sz="2000" baseline="-25000" dirty="0" err="1" smtClean="0">
                <a:latin typeface="Times" charset="0"/>
                <a:ea typeface="Times" charset="0"/>
                <a:cs typeface="Times" charset="0"/>
              </a:rPr>
              <a:t>g</a:t>
            </a:r>
            <a:r>
              <a:rPr lang="zh-CN" altLang="en-US" sz="2000" baseline="-25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=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0</a:t>
            </a:r>
            <a:endParaRPr lang="zh-CN" altLang="en-US" sz="2000" dirty="0" smtClean="0">
              <a:latin typeface="Times" charset="0"/>
              <a:ea typeface="Times" charset="0"/>
              <a:cs typeface="Times" charset="0"/>
            </a:endParaRPr>
          </a:p>
          <a:p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	▽</a:t>
            </a:r>
            <a:r>
              <a:rPr lang="en-US" altLang="zh-CN" sz="1600" dirty="0" err="1" smtClean="0">
                <a:latin typeface="Times" charset="0"/>
                <a:ea typeface="Times" charset="0"/>
                <a:cs typeface="Times" charset="0"/>
              </a:rPr>
              <a:t>λ</a:t>
            </a:r>
            <a:r>
              <a:rPr lang="en-US" altLang="zh-CN" sz="2000" dirty="0" err="1" smtClean="0">
                <a:latin typeface="Times" charset="0"/>
                <a:ea typeface="Times" charset="0"/>
                <a:cs typeface="Times" charset="0"/>
              </a:rPr>
              <a:t>F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>
                <a:latin typeface="Times" charset="0"/>
                <a:ea typeface="Times" charset="0"/>
                <a:cs typeface="Times" charset="0"/>
              </a:rPr>
              <a:t>=</a:t>
            </a:r>
            <a:r>
              <a:rPr lang="zh-CN" altLang="en-US" sz="2000" dirty="0">
                <a:latin typeface="Times" charset="0"/>
                <a:ea typeface="Times" charset="0"/>
                <a:cs typeface="Times" charset="0"/>
              </a:rPr>
              <a:t> ∑</a:t>
            </a:r>
            <a:r>
              <a:rPr lang="en-US" altLang="zh-CN" sz="2000" dirty="0" err="1">
                <a:latin typeface="Times" charset="0"/>
                <a:ea typeface="Times" charset="0"/>
                <a:cs typeface="Times" charset="0"/>
              </a:rPr>
              <a:t>f</a:t>
            </a:r>
            <a:r>
              <a:rPr lang="en-US" altLang="zh-CN" sz="2000" baseline="-25000" dirty="0" err="1">
                <a:latin typeface="Times" charset="0"/>
                <a:ea typeface="Times" charset="0"/>
                <a:cs typeface="Times" charset="0"/>
              </a:rPr>
              <a:t>g</a:t>
            </a:r>
            <a:r>
              <a:rPr lang="zh-CN" altLang="en-US" sz="2000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–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1</a:t>
            </a:r>
            <a:r>
              <a:rPr lang="zh-CN" altLang="en-US" sz="2000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=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0</a:t>
            </a:r>
            <a:endParaRPr lang="zh-CN" altLang="en-US" sz="2000" dirty="0">
              <a:latin typeface="Times" charset="0"/>
              <a:ea typeface="Times" charset="0"/>
              <a:cs typeface="Times" charset="0"/>
            </a:endParaRPr>
          </a:p>
          <a:p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	▽</a:t>
            </a:r>
            <a:r>
              <a:rPr lang="en-US" altLang="zh-CN" sz="1600" dirty="0" err="1" smtClean="0">
                <a:latin typeface="Times" charset="0"/>
                <a:ea typeface="Times" charset="0"/>
                <a:cs typeface="Times" charset="0"/>
              </a:rPr>
              <a:t>μ</a:t>
            </a:r>
            <a:r>
              <a:rPr lang="en-US" altLang="zh-CN" sz="2000" dirty="0" err="1" smtClean="0">
                <a:latin typeface="Times" charset="0"/>
                <a:ea typeface="Times" charset="0"/>
                <a:cs typeface="Times" charset="0"/>
              </a:rPr>
              <a:t>F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>
                <a:latin typeface="Times" charset="0"/>
                <a:ea typeface="Times" charset="0"/>
                <a:cs typeface="Times" charset="0"/>
              </a:rPr>
              <a:t>=</a:t>
            </a:r>
            <a:r>
              <a:rPr lang="zh-CN" altLang="en-US" sz="2000" dirty="0">
                <a:latin typeface="Times" charset="0"/>
                <a:ea typeface="Times" charset="0"/>
                <a:cs typeface="Times" charset="0"/>
              </a:rPr>
              <a:t> ∑</a:t>
            </a:r>
            <a:r>
              <a:rPr lang="en-US" altLang="zh-CN" sz="2000" dirty="0" err="1">
                <a:latin typeface="Times" charset="0"/>
                <a:ea typeface="Times" charset="0"/>
                <a:cs typeface="Times" charset="0"/>
              </a:rPr>
              <a:t>f</a:t>
            </a:r>
            <a:r>
              <a:rPr lang="en-US" altLang="zh-CN" sz="2000" baseline="-25000" dirty="0" err="1">
                <a:latin typeface="Times" charset="0"/>
                <a:ea typeface="Times" charset="0"/>
                <a:cs typeface="Times" charset="0"/>
              </a:rPr>
              <a:t>g</a:t>
            </a:r>
            <a:r>
              <a:rPr lang="en-US" altLang="zh-CN" sz="2000" dirty="0" err="1">
                <a:latin typeface="Times" charset="0"/>
                <a:ea typeface="Times" charset="0"/>
                <a:cs typeface="Times" charset="0"/>
              </a:rPr>
              <a:t>b</a:t>
            </a:r>
            <a:r>
              <a:rPr lang="en-US" altLang="zh-CN" sz="2000" baseline="-25000" dirty="0" err="1">
                <a:latin typeface="Times" charset="0"/>
                <a:ea typeface="Times" charset="0"/>
                <a:cs typeface="Times" charset="0"/>
              </a:rPr>
              <a:t>g</a:t>
            </a:r>
            <a:r>
              <a:rPr lang="en-US" altLang="zh-CN" sz="2000" dirty="0">
                <a:latin typeface="Times" charset="0"/>
                <a:ea typeface="Times" charset="0"/>
                <a:cs typeface="Times" charset="0"/>
              </a:rPr>
              <a:t> –</a:t>
            </a:r>
            <a:r>
              <a:rPr lang="zh-CN" altLang="en-US" sz="2000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n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=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0</a:t>
            </a:r>
            <a:endParaRPr lang="zh-CN" altLang="en-US" sz="2000" dirty="0" smtClean="0">
              <a:latin typeface="Times" charset="0"/>
              <a:ea typeface="Times" charset="0"/>
              <a:cs typeface="Times" charset="0"/>
            </a:endParaRPr>
          </a:p>
          <a:p>
            <a:r>
              <a:rPr lang="zh-CN" altLang="en-US" sz="2000" dirty="0">
                <a:latin typeface="Times" charset="0"/>
                <a:ea typeface="Times" charset="0"/>
                <a:cs typeface="Times" charset="0"/>
              </a:rPr>
              <a:t>	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2 </a:t>
            </a:r>
            <a:r>
              <a:rPr lang="en-US" altLang="zh-CN" sz="2000" dirty="0">
                <a:latin typeface="Times" charset="0"/>
                <a:ea typeface="Times" charset="0"/>
                <a:cs typeface="Times" charset="0"/>
              </a:rPr>
              <a:t>+</a:t>
            </a:r>
            <a:r>
              <a:rPr lang="zh-CN" altLang="en-US" sz="2000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err="1">
                <a:latin typeface="Times" charset="0"/>
                <a:ea typeface="Times" charset="0"/>
                <a:cs typeface="Times" charset="0"/>
              </a:rPr>
              <a:t>λ</a:t>
            </a:r>
            <a:r>
              <a:rPr lang="en-US" altLang="zh-CN" sz="2000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G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+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>
                <a:latin typeface="Times" charset="0"/>
                <a:ea typeface="Times" charset="0"/>
                <a:cs typeface="Times" charset="0"/>
              </a:rPr>
              <a:t>μ</a:t>
            </a:r>
            <a:r>
              <a:rPr lang="zh-CN" altLang="en-US" sz="2000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=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>
                <a:latin typeface="Times" charset="0"/>
                <a:ea typeface="Times" charset="0"/>
                <a:cs typeface="Times" charset="0"/>
              </a:rPr>
              <a:t>0</a:t>
            </a:r>
            <a:endParaRPr lang="zh-CN" altLang="en-US" sz="2000" dirty="0">
              <a:latin typeface="Times" charset="0"/>
              <a:ea typeface="Times" charset="0"/>
              <a:cs typeface="Times" charset="0"/>
            </a:endParaRPr>
          </a:p>
          <a:p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	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2 n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+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err="1" smtClean="0">
                <a:latin typeface="Times" charset="0"/>
                <a:ea typeface="Times" charset="0"/>
                <a:cs typeface="Times" charset="0"/>
              </a:rPr>
              <a:t>λ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+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μ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err="1" smtClean="0">
                <a:latin typeface="Times" charset="0"/>
                <a:ea typeface="Times" charset="0"/>
                <a:cs typeface="Times" charset="0"/>
              </a:rPr>
              <a:t>s</a:t>
            </a:r>
            <a:r>
              <a:rPr lang="en-US" altLang="zh-CN" sz="2000" baseline="-25000" dirty="0" err="1" smtClean="0">
                <a:latin typeface="Times" charset="0"/>
                <a:ea typeface="Times" charset="0"/>
                <a:cs typeface="Times" charset="0"/>
              </a:rPr>
              <a:t>b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=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0</a:t>
            </a:r>
            <a:endParaRPr lang="zh-CN" altLang="en-US" sz="2000" dirty="0" smtClean="0">
              <a:latin typeface="Times" charset="0"/>
              <a:ea typeface="Times" charset="0"/>
              <a:cs typeface="Times" charset="0"/>
            </a:endParaRPr>
          </a:p>
          <a:p>
            <a:r>
              <a:rPr lang="zh-CN" altLang="en-US" sz="2000" dirty="0">
                <a:latin typeface="Times" charset="0"/>
                <a:ea typeface="Times" charset="0"/>
                <a:cs typeface="Times" charset="0"/>
              </a:rPr>
              <a:t>	</a:t>
            </a:r>
            <a:r>
              <a:rPr lang="en-US" altLang="zh-CN" sz="2000" dirty="0">
                <a:latin typeface="Times" charset="0"/>
                <a:ea typeface="Times" charset="0"/>
                <a:cs typeface="Times" charset="0"/>
              </a:rPr>
              <a:t>2 </a:t>
            </a:r>
            <a:r>
              <a:rPr lang="en-US" altLang="zh-CN" sz="2000" dirty="0" err="1" smtClean="0">
                <a:latin typeface="Times" charset="0"/>
                <a:ea typeface="Times" charset="0"/>
                <a:cs typeface="Times" charset="0"/>
              </a:rPr>
              <a:t>s</a:t>
            </a:r>
            <a:r>
              <a:rPr lang="en-US" altLang="zh-CN" sz="2000" baseline="-25000" dirty="0" err="1" smtClean="0">
                <a:latin typeface="Times" charset="0"/>
                <a:ea typeface="Times" charset="0"/>
                <a:cs typeface="Times" charset="0"/>
              </a:rPr>
              <a:t>min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+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err="1">
                <a:latin typeface="Times" charset="0"/>
                <a:ea typeface="Times" charset="0"/>
                <a:cs typeface="Times" charset="0"/>
              </a:rPr>
              <a:t>λ</a:t>
            </a:r>
            <a:r>
              <a:rPr lang="en-US" altLang="zh-CN" sz="2000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+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>
                <a:latin typeface="Times" charset="0"/>
                <a:ea typeface="Times" charset="0"/>
                <a:cs typeface="Times" charset="0"/>
              </a:rPr>
              <a:t>μ</a:t>
            </a:r>
            <a:r>
              <a:rPr lang="zh-CN" altLang="en-US" sz="2000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n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=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0</a:t>
            </a:r>
            <a:endParaRPr lang="zh-CN" altLang="en-US" sz="2000" dirty="0" smtClean="0">
              <a:latin typeface="Times" charset="0"/>
              <a:ea typeface="Times" charset="0"/>
              <a:cs typeface="Times" charset="0"/>
            </a:endParaRPr>
          </a:p>
          <a:p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where</a:t>
            </a:r>
            <a:r>
              <a:rPr lang="en-US" altLang="zh-CN" sz="2000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err="1">
                <a:latin typeface="Times" charset="0"/>
                <a:ea typeface="Times" charset="0"/>
                <a:cs typeface="Times" charset="0"/>
              </a:rPr>
              <a:t>s</a:t>
            </a:r>
            <a:r>
              <a:rPr lang="en-US" altLang="zh-CN" sz="2000" baseline="-25000" dirty="0" err="1">
                <a:latin typeface="Times" charset="0"/>
                <a:ea typeface="Times" charset="0"/>
                <a:cs typeface="Times" charset="0"/>
              </a:rPr>
              <a:t>b</a:t>
            </a:r>
            <a:r>
              <a:rPr lang="zh-CN" altLang="en-US" sz="2000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>
                <a:latin typeface="Times" charset="0"/>
                <a:ea typeface="Times" charset="0"/>
                <a:cs typeface="Times" charset="0"/>
              </a:rPr>
              <a:t>=</a:t>
            </a:r>
            <a:r>
              <a:rPr lang="zh-CN" altLang="en-US" sz="2000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∑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b</a:t>
            </a:r>
            <a:r>
              <a:rPr lang="en-US" altLang="zh-CN" sz="2000" baseline="-25000" dirty="0" smtClean="0">
                <a:latin typeface="Times" charset="0"/>
                <a:ea typeface="Times" charset="0"/>
                <a:cs typeface="Times" charset="0"/>
              </a:rPr>
              <a:t>g</a:t>
            </a:r>
            <a:r>
              <a:rPr lang="en-US" altLang="zh-CN" sz="2000" baseline="30000" dirty="0" smtClean="0">
                <a:latin typeface="Times" charset="0"/>
                <a:ea typeface="Times" charset="0"/>
                <a:cs typeface="Times" charset="0"/>
              </a:rPr>
              <a:t>2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.</a:t>
            </a:r>
            <a:endParaRPr lang="zh-CN" altLang="en-US" sz="2000" baseline="30000" dirty="0">
              <a:latin typeface="Times" charset="0"/>
              <a:ea typeface="Times" charset="0"/>
              <a:cs typeface="Times" charset="0"/>
            </a:endParaRPr>
          </a:p>
          <a:p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Therefore,</a:t>
            </a:r>
            <a:endParaRPr lang="zh-CN" altLang="en-US" sz="2000" dirty="0" smtClean="0">
              <a:latin typeface="Times" charset="0"/>
              <a:ea typeface="Times" charset="0"/>
              <a:cs typeface="Times" charset="0"/>
            </a:endParaRPr>
          </a:p>
          <a:p>
            <a:pPr algn="ctr"/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–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G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n</a:t>
            </a:r>
            <a:r>
              <a:rPr lang="en-US" altLang="zh-CN" sz="2000" b="1" baseline="30000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2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+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2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n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>
                <a:latin typeface="Times" charset="0"/>
                <a:ea typeface="Times" charset="0"/>
                <a:cs typeface="Times" charset="0"/>
              </a:rPr>
              <a:t>–</a:t>
            </a:r>
            <a:r>
              <a:rPr lang="zh-CN" altLang="en-US" sz="2000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err="1" smtClean="0">
                <a:latin typeface="Times" charset="0"/>
                <a:ea typeface="Times" charset="0"/>
                <a:cs typeface="Times" charset="0"/>
              </a:rPr>
              <a:t>s</a:t>
            </a:r>
            <a:r>
              <a:rPr lang="en-US" altLang="zh-CN" sz="2000" baseline="-25000" dirty="0" err="1" smtClean="0">
                <a:latin typeface="Times" charset="0"/>
                <a:ea typeface="Times" charset="0"/>
                <a:cs typeface="Times" charset="0"/>
              </a:rPr>
              <a:t>b</a:t>
            </a:r>
            <a:endParaRPr lang="zh-CN" altLang="en-US" sz="2000" b="1" dirty="0" smtClean="0">
              <a:latin typeface="Times" charset="0"/>
              <a:ea typeface="Times" charset="0"/>
              <a:cs typeface="Times" charset="0"/>
            </a:endParaRPr>
          </a:p>
          <a:p>
            <a:pPr algn="ctr"/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1 </a:t>
            </a:r>
            <a:r>
              <a:rPr lang="en-US" altLang="zh-CN" sz="2000" dirty="0">
                <a:latin typeface="Times" charset="0"/>
                <a:ea typeface="Times" charset="0"/>
                <a:cs typeface="Times" charset="0"/>
              </a:rPr>
              <a:t>–</a:t>
            </a:r>
            <a:r>
              <a:rPr lang="zh-CN" altLang="en-US" sz="2000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>
                <a:latin typeface="Times" charset="0"/>
                <a:ea typeface="Times" charset="0"/>
                <a:cs typeface="Times" charset="0"/>
              </a:rPr>
              <a:t>G</a:t>
            </a:r>
            <a:r>
              <a:rPr lang="zh-CN" altLang="en-US" sz="2000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err="1" smtClean="0">
                <a:latin typeface="Times" charset="0"/>
                <a:ea typeface="Times" charset="0"/>
                <a:cs typeface="Times" charset="0"/>
              </a:rPr>
              <a:t>s</a:t>
            </a:r>
            <a:r>
              <a:rPr lang="en-US" altLang="zh-CN" sz="2000" baseline="-25000" dirty="0" err="1" smtClean="0">
                <a:latin typeface="Times" charset="0"/>
                <a:ea typeface="Times" charset="0"/>
                <a:cs typeface="Times" charset="0"/>
              </a:rPr>
              <a:t>b</a:t>
            </a:r>
            <a:endParaRPr lang="zh-CN" altLang="en-US" sz="2000" b="1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082153" y="1267883"/>
            <a:ext cx="9797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G</a:t>
            </a:r>
            <a:r>
              <a:rPr lang="zh-CN" altLang="en-US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grids</a:t>
            </a:r>
            <a:r>
              <a:rPr lang="zh-CN" altLang="en-US" b="1" dirty="0" smtClean="0">
                <a:latin typeface="Times" charset="0"/>
                <a:ea typeface="Times" charset="0"/>
                <a:cs typeface="Times" charset="0"/>
              </a:rPr>
              <a:t> </a:t>
            </a:r>
            <a:endParaRPr lang="en-US" dirty="0"/>
          </a:p>
        </p:txBody>
      </p:sp>
      <p:sp>
        <p:nvSpPr>
          <p:cNvPr id="13" name="Left Brace 12"/>
          <p:cNvSpPr/>
          <p:nvPr/>
        </p:nvSpPr>
        <p:spPr>
          <a:xfrm>
            <a:off x="4955336" y="3589975"/>
            <a:ext cx="155448" cy="73152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Left Brace 13"/>
          <p:cNvSpPr/>
          <p:nvPr/>
        </p:nvSpPr>
        <p:spPr>
          <a:xfrm>
            <a:off x="4955336" y="4582898"/>
            <a:ext cx="155448" cy="73152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5241454" y="3591029"/>
            <a:ext cx="2645245" cy="2824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5235879" y="4486815"/>
            <a:ext cx="1828800" cy="2824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5233018" y="4804481"/>
            <a:ext cx="1828800" cy="2824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5233018" y="5122147"/>
            <a:ext cx="1828800" cy="2824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Elbow Connector 37"/>
          <p:cNvCxnSpPr/>
          <p:nvPr/>
        </p:nvCxnSpPr>
        <p:spPr>
          <a:xfrm flipH="1">
            <a:off x="7208111" y="3696407"/>
            <a:ext cx="822020" cy="895786"/>
          </a:xfrm>
          <a:prstGeom prst="bentConnector3">
            <a:avLst>
              <a:gd name="adj1" fmla="val -2781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Elbow Connector 41"/>
          <p:cNvCxnSpPr/>
          <p:nvPr/>
        </p:nvCxnSpPr>
        <p:spPr>
          <a:xfrm flipH="1">
            <a:off x="7205250" y="3696407"/>
            <a:ext cx="824881" cy="1213452"/>
          </a:xfrm>
          <a:prstGeom prst="bentConnector3">
            <a:avLst>
              <a:gd name="adj1" fmla="val -61585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Elbow Connector 45"/>
          <p:cNvCxnSpPr/>
          <p:nvPr/>
        </p:nvCxnSpPr>
        <p:spPr>
          <a:xfrm flipH="1">
            <a:off x="7205250" y="3696407"/>
            <a:ext cx="824881" cy="1531118"/>
          </a:xfrm>
          <a:prstGeom prst="bentConnector3">
            <a:avLst>
              <a:gd name="adj1" fmla="val -96996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/>
          <p:cNvSpPr/>
          <p:nvPr/>
        </p:nvSpPr>
        <p:spPr>
          <a:xfrm>
            <a:off x="7855380" y="4265542"/>
            <a:ext cx="28012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atin typeface="Times" charset="0"/>
                <a:ea typeface="Times" charset="0"/>
                <a:cs typeface="Times" charset="0"/>
              </a:rPr>
              <a:t>∑</a:t>
            </a:r>
            <a:endParaRPr lang="en-US" dirty="0"/>
          </a:p>
        </p:txBody>
      </p:sp>
      <p:sp>
        <p:nvSpPr>
          <p:cNvPr id="51" name="Rectangle 50"/>
          <p:cNvSpPr/>
          <p:nvPr/>
        </p:nvSpPr>
        <p:spPr>
          <a:xfrm>
            <a:off x="7353656" y="4557995"/>
            <a:ext cx="9444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×</a:t>
            </a:r>
            <a:r>
              <a:rPr lang="zh-CN" altLang="en-US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dirty="0" err="1" smtClean="0">
                <a:latin typeface="Times" charset="0"/>
                <a:ea typeface="Times" charset="0"/>
                <a:cs typeface="Times" charset="0"/>
              </a:rPr>
              <a:t>b</a:t>
            </a:r>
            <a:r>
              <a:rPr lang="en-US" altLang="zh-CN" baseline="-25000" dirty="0" err="1" smtClean="0">
                <a:latin typeface="Times" charset="0"/>
                <a:ea typeface="Times" charset="0"/>
                <a:cs typeface="Times" charset="0"/>
              </a:rPr>
              <a:t>g</a:t>
            </a:r>
            <a:r>
              <a:rPr lang="zh-CN" altLang="en-US" baseline="-25000" dirty="0" smtClean="0">
                <a:latin typeface="Times" charset="0"/>
                <a:ea typeface="Times" charset="0"/>
                <a:cs typeface="Times" charset="0"/>
              </a:rPr>
              <a:t>   </a:t>
            </a:r>
            <a:r>
              <a:rPr lang="zh-CN" altLang="en-US" dirty="0" smtClean="0">
                <a:latin typeface="Times" charset="0"/>
                <a:ea typeface="Times" charset="0"/>
                <a:cs typeface="Times" charset="0"/>
              </a:rPr>
              <a:t>∑</a:t>
            </a:r>
            <a:endParaRPr lang="en-US" dirty="0"/>
          </a:p>
        </p:txBody>
      </p:sp>
      <p:sp>
        <p:nvSpPr>
          <p:cNvPr id="52" name="Rectangle 51"/>
          <p:cNvSpPr/>
          <p:nvPr/>
        </p:nvSpPr>
        <p:spPr>
          <a:xfrm>
            <a:off x="7383144" y="4878108"/>
            <a:ext cx="9444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×</a:t>
            </a:r>
            <a:r>
              <a:rPr lang="zh-CN" altLang="en-US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dirty="0" err="1" smtClean="0">
                <a:latin typeface="Times" charset="0"/>
                <a:ea typeface="Times" charset="0"/>
                <a:cs typeface="Times" charset="0"/>
              </a:rPr>
              <a:t>f</a:t>
            </a:r>
            <a:r>
              <a:rPr lang="en-US" altLang="zh-CN" baseline="-25000" dirty="0" err="1" smtClean="0">
                <a:latin typeface="Times" charset="0"/>
                <a:ea typeface="Times" charset="0"/>
                <a:cs typeface="Times" charset="0"/>
              </a:rPr>
              <a:t>g</a:t>
            </a:r>
            <a:r>
              <a:rPr lang="zh-CN" altLang="en-US" baseline="-25000" dirty="0" smtClean="0">
                <a:latin typeface="Times" charset="0"/>
                <a:ea typeface="Times" charset="0"/>
                <a:cs typeface="Times" charset="0"/>
              </a:rPr>
              <a:t>   </a:t>
            </a:r>
            <a:r>
              <a:rPr lang="zh-CN" altLang="en-US" dirty="0" smtClean="0">
                <a:latin typeface="Times" charset="0"/>
                <a:ea typeface="Times" charset="0"/>
                <a:cs typeface="Times" charset="0"/>
              </a:rPr>
              <a:t>∑</a:t>
            </a:r>
            <a:endParaRPr lang="en-US" dirty="0"/>
          </a:p>
        </p:txBody>
      </p:sp>
      <p:sp>
        <p:nvSpPr>
          <p:cNvPr id="53" name="Rectangle 52"/>
          <p:cNvSpPr/>
          <p:nvPr/>
        </p:nvSpPr>
        <p:spPr>
          <a:xfrm>
            <a:off x="4807898" y="6081206"/>
            <a:ext cx="84350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err="1" smtClean="0">
                <a:latin typeface="Times" charset="0"/>
                <a:ea typeface="Times" charset="0"/>
                <a:cs typeface="Times" charset="0"/>
              </a:rPr>
              <a:t>s</a:t>
            </a:r>
            <a:r>
              <a:rPr lang="en-US" altLang="zh-CN" sz="2000" b="1" baseline="-25000" dirty="0" err="1" smtClean="0">
                <a:latin typeface="Times" charset="0"/>
                <a:ea typeface="Times" charset="0"/>
                <a:cs typeface="Times" charset="0"/>
              </a:rPr>
              <a:t>min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>
                <a:latin typeface="Times" charset="0"/>
                <a:ea typeface="Times" charset="0"/>
                <a:cs typeface="Times" charset="0"/>
              </a:rPr>
              <a:t>=</a:t>
            </a:r>
            <a:r>
              <a:rPr lang="zh-CN" altLang="en-US" sz="2000" b="1" dirty="0">
                <a:latin typeface="Times" charset="0"/>
                <a:ea typeface="Times" charset="0"/>
                <a:cs typeface="Times" charset="0"/>
              </a:rPr>
              <a:t> </a:t>
            </a:r>
            <a:endParaRPr lang="en-US" sz="2000" b="1" dirty="0"/>
          </a:p>
        </p:txBody>
      </p:sp>
      <p:cxnSp>
        <p:nvCxnSpPr>
          <p:cNvPr id="55" name="Straight Connector 54"/>
          <p:cNvCxnSpPr/>
          <p:nvPr/>
        </p:nvCxnSpPr>
        <p:spPr>
          <a:xfrm>
            <a:off x="5651398" y="6293961"/>
            <a:ext cx="201168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8459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4800" y="458523"/>
            <a:ext cx="8503920" cy="639947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0878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err="1" smtClean="0"/>
              <a:t>CatchSync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30</a:t>
            </a:fld>
            <a:endParaRPr lang="en-US"/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747" y="4582898"/>
            <a:ext cx="3657600" cy="2262576"/>
          </a:xfrm>
          <a:prstGeom prst="rect">
            <a:avLst/>
          </a:prstGeom>
          <a:noFill/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11" descr="C:\Users\meng\Desktop\g_weibojan_HDi_ab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747" y="2824519"/>
            <a:ext cx="3657600" cy="2262433"/>
          </a:xfrm>
          <a:prstGeom prst="rect">
            <a:avLst/>
          </a:prstGeom>
          <a:noFill/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C:\Users\meng\Desktop\f_weibojan_HDi_ab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747" y="1065997"/>
            <a:ext cx="3651352" cy="2258568"/>
          </a:xfrm>
          <a:prstGeom prst="rect">
            <a:avLst/>
          </a:prstGeom>
          <a:noFill/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8279" y="1370797"/>
            <a:ext cx="1538737" cy="1541556"/>
          </a:xfrm>
          <a:prstGeom prst="rect">
            <a:avLst/>
          </a:prstGeom>
          <a:noFill/>
          <a:ln w="101600" cap="sq">
            <a:noFill/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8279" y="3129176"/>
            <a:ext cx="1538737" cy="1541556"/>
          </a:xfrm>
          <a:prstGeom prst="rect">
            <a:avLst/>
          </a:prstGeom>
          <a:noFill/>
          <a:ln w="101600" cap="sq">
            <a:noFill/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5418" y="4889685"/>
            <a:ext cx="1538737" cy="1541556"/>
          </a:xfrm>
          <a:prstGeom prst="rect">
            <a:avLst/>
          </a:prstGeom>
          <a:noFill/>
          <a:ln w="101600" cap="sq">
            <a:noFill/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sp>
        <p:nvSpPr>
          <p:cNvPr id="17" name="Rectangle 16"/>
          <p:cNvSpPr/>
          <p:nvPr/>
        </p:nvSpPr>
        <p:spPr>
          <a:xfrm>
            <a:off x="1082153" y="1267883"/>
            <a:ext cx="9797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G</a:t>
            </a:r>
            <a:r>
              <a:rPr lang="zh-CN" altLang="en-US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grids</a:t>
            </a:r>
            <a:r>
              <a:rPr lang="zh-CN" altLang="en-US" b="1" dirty="0" smtClean="0">
                <a:latin typeface="Times" charset="0"/>
                <a:ea typeface="Times" charset="0"/>
                <a:cs typeface="Times" charset="0"/>
              </a:rPr>
              <a:t> </a:t>
            </a:r>
            <a:endParaRPr lang="en-US" dirty="0"/>
          </a:p>
        </p:txBody>
      </p:sp>
      <p:pic>
        <p:nvPicPr>
          <p:cNvPr id="18" name="Picture 2" descr="C:\Users\meng\Desktop\cellvnorcohD20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5238" y="2290461"/>
            <a:ext cx="4114800" cy="41148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/>
          <p:cNvSpPr/>
          <p:nvPr/>
        </p:nvSpPr>
        <p:spPr>
          <a:xfrm>
            <a:off x="4243944" y="1369820"/>
            <a:ext cx="481115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–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G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n</a:t>
            </a:r>
            <a:r>
              <a:rPr lang="en-US" altLang="zh-CN" sz="2000" b="1" baseline="30000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2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+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2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n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>
                <a:latin typeface="Times" charset="0"/>
                <a:ea typeface="Times" charset="0"/>
                <a:cs typeface="Times" charset="0"/>
              </a:rPr>
              <a:t>–</a:t>
            </a:r>
            <a:r>
              <a:rPr lang="zh-CN" altLang="en-US" sz="2000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err="1" smtClean="0">
                <a:latin typeface="Times" charset="0"/>
                <a:ea typeface="Times" charset="0"/>
                <a:cs typeface="Times" charset="0"/>
              </a:rPr>
              <a:t>s</a:t>
            </a:r>
            <a:r>
              <a:rPr lang="en-US" altLang="zh-CN" sz="2000" baseline="-25000" dirty="0" err="1" smtClean="0">
                <a:latin typeface="Times" charset="0"/>
                <a:ea typeface="Times" charset="0"/>
                <a:cs typeface="Times" charset="0"/>
              </a:rPr>
              <a:t>b</a:t>
            </a:r>
            <a:endParaRPr lang="zh-CN" altLang="en-US" sz="2000" b="1" dirty="0" smtClean="0">
              <a:latin typeface="Times" charset="0"/>
              <a:ea typeface="Times" charset="0"/>
              <a:cs typeface="Times" charset="0"/>
            </a:endParaRPr>
          </a:p>
          <a:p>
            <a:pPr algn="ctr"/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1 </a:t>
            </a:r>
            <a:r>
              <a:rPr lang="en-US" altLang="zh-CN" sz="2000" dirty="0">
                <a:latin typeface="Times" charset="0"/>
                <a:ea typeface="Times" charset="0"/>
                <a:cs typeface="Times" charset="0"/>
              </a:rPr>
              <a:t>–</a:t>
            </a:r>
            <a:r>
              <a:rPr lang="zh-CN" altLang="en-US" sz="2000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>
                <a:latin typeface="Times" charset="0"/>
                <a:ea typeface="Times" charset="0"/>
                <a:cs typeface="Times" charset="0"/>
              </a:rPr>
              <a:t>G</a:t>
            </a:r>
            <a:r>
              <a:rPr lang="zh-CN" altLang="en-US" sz="2000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err="1" smtClean="0">
                <a:latin typeface="Times" charset="0"/>
                <a:ea typeface="Times" charset="0"/>
                <a:cs typeface="Times" charset="0"/>
              </a:rPr>
              <a:t>s</a:t>
            </a:r>
            <a:r>
              <a:rPr lang="en-US" altLang="zh-CN" sz="2000" baseline="-25000" dirty="0" err="1" smtClean="0">
                <a:latin typeface="Times" charset="0"/>
                <a:ea typeface="Times" charset="0"/>
                <a:cs typeface="Times" charset="0"/>
              </a:rPr>
              <a:t>b</a:t>
            </a:r>
            <a:endParaRPr lang="zh-CN" altLang="en-US" sz="2000" b="1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4833298" y="1516456"/>
            <a:ext cx="84564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 err="1" smtClean="0">
                <a:latin typeface="Times" charset="0"/>
                <a:ea typeface="Times" charset="0"/>
                <a:cs typeface="Times" charset="0"/>
              </a:rPr>
              <a:t>s</a:t>
            </a:r>
            <a:r>
              <a:rPr lang="en-US" altLang="zh-CN" sz="2000" b="1" baseline="-25000" dirty="0" err="1" smtClean="0">
                <a:latin typeface="Times" charset="0"/>
                <a:ea typeface="Times" charset="0"/>
                <a:cs typeface="Times" charset="0"/>
              </a:rPr>
              <a:t>min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>
                <a:latin typeface="Times" charset="0"/>
                <a:ea typeface="Times" charset="0"/>
                <a:cs typeface="Times" charset="0"/>
              </a:rPr>
              <a:t>=</a:t>
            </a:r>
            <a:r>
              <a:rPr lang="zh-CN" altLang="en-US" sz="2000" b="1" dirty="0">
                <a:latin typeface="Times" charset="0"/>
                <a:ea typeface="Times" charset="0"/>
                <a:cs typeface="Times" charset="0"/>
              </a:rPr>
              <a:t> </a:t>
            </a:r>
            <a:endParaRPr lang="en-US" sz="2000" b="1" dirty="0"/>
          </a:p>
        </p:txBody>
      </p:sp>
      <p:cxnSp>
        <p:nvCxnSpPr>
          <p:cNvPr id="21" name="Straight Connector 20"/>
          <p:cNvCxnSpPr/>
          <p:nvPr/>
        </p:nvCxnSpPr>
        <p:spPr>
          <a:xfrm>
            <a:off x="5676798" y="1729211"/>
            <a:ext cx="201679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五角星 24"/>
          <p:cNvSpPr/>
          <p:nvPr/>
        </p:nvSpPr>
        <p:spPr>
          <a:xfrm>
            <a:off x="5342056" y="2904629"/>
            <a:ext cx="360040" cy="375703"/>
          </a:xfrm>
          <a:prstGeom prst="star5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五角星 24"/>
          <p:cNvSpPr/>
          <p:nvPr/>
        </p:nvSpPr>
        <p:spPr>
          <a:xfrm>
            <a:off x="6277930" y="5076131"/>
            <a:ext cx="360040" cy="375703"/>
          </a:xfrm>
          <a:prstGeom prst="star5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Rectangle 23"/>
          <p:cNvSpPr/>
          <p:nvPr/>
        </p:nvSpPr>
        <p:spPr>
          <a:xfrm>
            <a:off x="6999781" y="4889685"/>
            <a:ext cx="81144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Meng</a:t>
            </a:r>
            <a:endParaRPr lang="zh-CN" altLang="en-US" sz="2000" b="1" dirty="0">
              <a:latin typeface="Times" charset="0"/>
              <a:ea typeface="Times" charset="0"/>
              <a:cs typeface="Times" charset="0"/>
            </a:endParaRPr>
          </a:p>
          <a:p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Jiang</a:t>
            </a:r>
            <a:endParaRPr lang="zh-CN" altLang="en-US" sz="2000" b="1" dirty="0" smtClean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5676798" y="2504519"/>
            <a:ext cx="124104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smtClean="0">
                <a:latin typeface="Times" charset="0"/>
                <a:ea typeface="Times" charset="0"/>
                <a:cs typeface="Times" charset="0"/>
              </a:rPr>
              <a:t>BuyAB22</a:t>
            </a:r>
            <a:endParaRPr lang="zh-CN" altLang="en-US" sz="2000" b="1" dirty="0" smtClean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26" name="Straight Arrow Connector 25"/>
          <p:cNvCxnSpPr/>
          <p:nvPr/>
        </p:nvCxnSpPr>
        <p:spPr>
          <a:xfrm flipH="1">
            <a:off x="6632891" y="5263982"/>
            <a:ext cx="366890" cy="315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>
            <a:off x="5676798" y="2832257"/>
            <a:ext cx="203303" cy="17915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4168576" y="2842638"/>
            <a:ext cx="1173480" cy="2612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4243944" y="4862392"/>
            <a:ext cx="2033986" cy="4331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301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/>
      <p:bldP spid="2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Experimental</a:t>
            </a:r>
            <a:r>
              <a:rPr lang="zh-CN" altLang="en-US" dirty="0" smtClean="0"/>
              <a:t> </a:t>
            </a:r>
            <a:r>
              <a:rPr lang="en-US" altLang="zh-CN" dirty="0" smtClean="0"/>
              <a:t>Results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31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2098" y="1602522"/>
            <a:ext cx="4572000" cy="4572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776" y="1644471"/>
            <a:ext cx="41148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Straight Connector 12"/>
          <p:cNvCxnSpPr/>
          <p:nvPr/>
        </p:nvCxnSpPr>
        <p:spPr>
          <a:xfrm>
            <a:off x="6857231" y="2635398"/>
            <a:ext cx="1247523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13"/>
          <p:cNvCxnSpPr/>
          <p:nvPr/>
        </p:nvCxnSpPr>
        <p:spPr>
          <a:xfrm>
            <a:off x="6857231" y="2156426"/>
            <a:ext cx="1247523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14"/>
          <p:cNvCxnSpPr/>
          <p:nvPr/>
        </p:nvCxnSpPr>
        <p:spPr>
          <a:xfrm>
            <a:off x="7629255" y="2162813"/>
            <a:ext cx="0" cy="472585"/>
          </a:xfrm>
          <a:prstGeom prst="line">
            <a:avLst/>
          </a:prstGeom>
          <a:ln w="25400">
            <a:solidFill>
              <a:srgbClr val="00B0F0"/>
            </a:solidFill>
            <a:prstDash val="solid"/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15"/>
          <p:cNvSpPr/>
          <p:nvPr/>
        </p:nvSpPr>
        <p:spPr>
          <a:xfrm>
            <a:off x="7368211" y="2672296"/>
            <a:ext cx="1151277" cy="52322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 smtClean="0">
                <a:solidFill>
                  <a:srgbClr val="00B0F0"/>
                </a:solidFill>
                <a:latin typeface="Times" charset="0"/>
                <a:ea typeface="Times" charset="0"/>
                <a:cs typeface="Times" charset="0"/>
              </a:rPr>
              <a:t>0.41M</a:t>
            </a:r>
            <a:endParaRPr lang="en-US" sz="2800" b="1" dirty="0">
              <a:solidFill>
                <a:srgbClr val="00B0F0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1" name="Rectangle 16"/>
          <p:cNvSpPr/>
          <p:nvPr/>
        </p:nvSpPr>
        <p:spPr>
          <a:xfrm>
            <a:off x="7368210" y="1644471"/>
            <a:ext cx="1151277" cy="52322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 smtClean="0">
                <a:solidFill>
                  <a:srgbClr val="00B0F0"/>
                </a:solidFill>
                <a:latin typeface="Times" charset="0"/>
                <a:ea typeface="Times" charset="0"/>
                <a:cs typeface="Times" charset="0"/>
              </a:rPr>
              <a:t>3.17M</a:t>
            </a:r>
            <a:endParaRPr lang="en-US" sz="2800" b="1" dirty="0">
              <a:solidFill>
                <a:srgbClr val="00B0F0"/>
              </a:solidFill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12" name="Straight Connector 17"/>
          <p:cNvCxnSpPr/>
          <p:nvPr/>
        </p:nvCxnSpPr>
        <p:spPr>
          <a:xfrm flipH="1">
            <a:off x="6750409" y="2743766"/>
            <a:ext cx="3681" cy="167890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8"/>
          <p:cNvSpPr/>
          <p:nvPr/>
        </p:nvSpPr>
        <p:spPr>
          <a:xfrm>
            <a:off x="6750409" y="4047041"/>
            <a:ext cx="949299" cy="52322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 smtClean="0">
                <a:solidFill>
                  <a:srgbClr val="00B0F0"/>
                </a:solidFill>
                <a:latin typeface="Times" charset="0"/>
                <a:ea typeface="Times" charset="0"/>
                <a:cs typeface="Times" charset="0"/>
              </a:rPr>
              <a:t>d=20</a:t>
            </a:r>
            <a:endParaRPr lang="en-US" sz="2800" b="1" dirty="0">
              <a:solidFill>
                <a:srgbClr val="00B0F0"/>
              </a:solidFill>
              <a:latin typeface="Times" charset="0"/>
              <a:ea typeface="Times" charset="0"/>
              <a:cs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4182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3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Impact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zh-CN" sz="2000" b="1" dirty="0"/>
              <a:t>M.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Jiang</a:t>
            </a:r>
            <a:r>
              <a:rPr lang="en-US" altLang="zh-CN" sz="2000" dirty="0"/>
              <a:t>,</a:t>
            </a:r>
            <a:r>
              <a:rPr lang="zh-CN" altLang="en-US" sz="2000" dirty="0"/>
              <a:t> </a:t>
            </a:r>
            <a:r>
              <a:rPr lang="en-US" altLang="zh-CN" sz="2000" dirty="0"/>
              <a:t>P.</a:t>
            </a:r>
            <a:r>
              <a:rPr lang="zh-CN" altLang="en-US" sz="2000" dirty="0"/>
              <a:t> </a:t>
            </a:r>
            <a:r>
              <a:rPr lang="en-US" altLang="zh-CN" sz="2000" dirty="0"/>
              <a:t>Cui,</a:t>
            </a:r>
            <a:r>
              <a:rPr lang="zh-CN" altLang="en-US" sz="2000" dirty="0"/>
              <a:t> </a:t>
            </a:r>
            <a:r>
              <a:rPr lang="en-US" altLang="zh-CN" sz="2000" dirty="0" smtClean="0"/>
              <a:t>A.</a:t>
            </a:r>
            <a:r>
              <a:rPr lang="zh-CN" altLang="en-US" sz="2000" dirty="0" smtClean="0"/>
              <a:t> </a:t>
            </a:r>
            <a:r>
              <a:rPr lang="en-US" altLang="zh-CN" sz="2000" dirty="0" err="1" smtClean="0"/>
              <a:t>Beutel</a:t>
            </a:r>
            <a:r>
              <a:rPr lang="en-US" altLang="zh-CN" sz="2000" dirty="0" smtClean="0"/>
              <a:t>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C.</a:t>
            </a:r>
            <a:r>
              <a:rPr lang="zh-CN" altLang="en-US" sz="2000" dirty="0" smtClean="0"/>
              <a:t> </a:t>
            </a:r>
            <a:r>
              <a:rPr lang="en-US" altLang="zh-CN" sz="2000" dirty="0" err="1" smtClean="0"/>
              <a:t>Faloutsos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and</a:t>
            </a:r>
            <a:r>
              <a:rPr lang="zh-CN" altLang="en-US" sz="2000" dirty="0" smtClean="0"/>
              <a:t> </a:t>
            </a:r>
            <a:r>
              <a:rPr lang="en-US" altLang="zh-CN" sz="2000" dirty="0"/>
              <a:t>S.</a:t>
            </a:r>
            <a:r>
              <a:rPr lang="zh-CN" altLang="en-US" sz="2000" dirty="0"/>
              <a:t> </a:t>
            </a:r>
            <a:r>
              <a:rPr lang="en-US" altLang="zh-CN" sz="2000" dirty="0"/>
              <a:t>Yang.</a:t>
            </a:r>
            <a:r>
              <a:rPr lang="zh-CN" altLang="en-US" sz="2000" dirty="0"/>
              <a:t> </a:t>
            </a:r>
            <a:r>
              <a:rPr lang="en-US" altLang="zh-CN" sz="2000" dirty="0" smtClean="0"/>
              <a:t>“</a:t>
            </a:r>
            <a:r>
              <a:rPr lang="en-US" altLang="zh-CN" sz="2000" dirty="0" err="1" smtClean="0"/>
              <a:t>CatchSync</a:t>
            </a:r>
            <a:r>
              <a:rPr lang="en-US" altLang="zh-CN" sz="2000" dirty="0" smtClean="0"/>
              <a:t>: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Catching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Synchronized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Behavior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in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Large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Directed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Graphs”</a:t>
            </a:r>
            <a:r>
              <a:rPr lang="zh-CN" altLang="en-US" sz="2000" dirty="0" smtClean="0"/>
              <a:t> </a:t>
            </a:r>
            <a:r>
              <a:rPr lang="en-US" altLang="zh-CN" sz="2000" dirty="0"/>
              <a:t>in</a:t>
            </a:r>
            <a:r>
              <a:rPr lang="zh-CN" altLang="en-US" sz="2000" dirty="0"/>
              <a:t> </a:t>
            </a:r>
            <a:r>
              <a:rPr lang="en-US" altLang="zh-CN" sz="2000" b="1" dirty="0" smtClean="0"/>
              <a:t>KDD’14</a:t>
            </a:r>
            <a:r>
              <a:rPr lang="zh-CN" altLang="en-US" sz="2000" b="1" dirty="0" smtClean="0"/>
              <a:t> </a:t>
            </a:r>
            <a:r>
              <a:rPr lang="en-US" altLang="zh-CN" sz="2000" b="1" dirty="0" smtClean="0"/>
              <a:t>Best</a:t>
            </a:r>
            <a:r>
              <a:rPr lang="zh-CN" altLang="en-US" sz="2000" b="1" dirty="0" smtClean="0"/>
              <a:t> </a:t>
            </a:r>
            <a:r>
              <a:rPr lang="en-US" altLang="zh-CN" sz="2000" b="1" dirty="0" smtClean="0"/>
              <a:t>Paper</a:t>
            </a:r>
            <a:r>
              <a:rPr lang="zh-CN" altLang="en-US" sz="2000" b="1" dirty="0" smtClean="0"/>
              <a:t> </a:t>
            </a:r>
            <a:r>
              <a:rPr lang="en-US" altLang="zh-CN" sz="2000" b="1" dirty="0" smtClean="0"/>
              <a:t>Finalist</a:t>
            </a:r>
            <a:r>
              <a:rPr lang="en-US" altLang="zh-CN" sz="2000" dirty="0" smtClean="0"/>
              <a:t>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Aug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2014.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(</a:t>
            </a:r>
            <a:r>
              <a:rPr lang="en-US" altLang="zh-CN" sz="2000" dirty="0"/>
              <a:t>#citations</a:t>
            </a:r>
            <a:r>
              <a:rPr lang="zh-CN" altLang="en-US" sz="2000" dirty="0"/>
              <a:t> </a:t>
            </a:r>
            <a:r>
              <a:rPr lang="en-US" altLang="zh-CN" sz="2000" dirty="0"/>
              <a:t>=</a:t>
            </a:r>
            <a:r>
              <a:rPr lang="zh-CN" altLang="en-US" sz="2000" dirty="0"/>
              <a:t> </a:t>
            </a:r>
            <a:r>
              <a:rPr lang="en-US" altLang="zh-CN" sz="2000" b="1" dirty="0" smtClean="0"/>
              <a:t>36</a:t>
            </a:r>
            <a:r>
              <a:rPr lang="en-US" altLang="zh-CN" sz="2000" dirty="0" smtClean="0"/>
              <a:t>)</a:t>
            </a:r>
            <a:endParaRPr lang="zh-CN" altLang="en-US" sz="2000" dirty="0"/>
          </a:p>
          <a:p>
            <a:r>
              <a:rPr lang="en-US" altLang="zh-CN" sz="2000" dirty="0" smtClean="0"/>
              <a:t>Taught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in</a:t>
            </a:r>
            <a:endParaRPr lang="zh-CN" altLang="en-US" sz="2000" dirty="0"/>
          </a:p>
          <a:p>
            <a:pPr lvl="1"/>
            <a:r>
              <a:rPr lang="en-US" altLang="zh-CN" sz="2000" b="1" dirty="0" smtClean="0"/>
              <a:t>CMU</a:t>
            </a:r>
            <a:r>
              <a:rPr lang="zh-CN" altLang="en-US" sz="2000" b="1" dirty="0" smtClean="0"/>
              <a:t> </a:t>
            </a:r>
            <a:r>
              <a:rPr lang="en-US" altLang="zh-CN" sz="2000" b="1" dirty="0" smtClean="0"/>
              <a:t>15-826:</a:t>
            </a:r>
            <a:r>
              <a:rPr lang="zh-CN" altLang="en-US" sz="2000" b="1" dirty="0" smtClean="0"/>
              <a:t> </a:t>
            </a:r>
            <a:r>
              <a:rPr lang="en-US" altLang="zh-CN" sz="2000" dirty="0">
                <a:hlinkClick r:id="rId3"/>
              </a:rPr>
              <a:t>Multimedia Databases and Data </a:t>
            </a:r>
            <a:r>
              <a:rPr lang="en-US" altLang="zh-CN" sz="2000" dirty="0" smtClean="0">
                <a:hlinkClick r:id="rId3"/>
              </a:rPr>
              <a:t>Mining</a:t>
            </a:r>
            <a:endParaRPr lang="zh-CN" altLang="en-US" sz="2000" dirty="0" smtClean="0"/>
          </a:p>
          <a:p>
            <a:pPr lvl="1"/>
            <a:r>
              <a:rPr lang="en-US" altLang="zh-CN" sz="2000" b="1" dirty="0" err="1" smtClean="0"/>
              <a:t>UMich</a:t>
            </a:r>
            <a:r>
              <a:rPr lang="zh-CN" altLang="en-US" sz="2000" b="1" dirty="0" smtClean="0"/>
              <a:t> </a:t>
            </a:r>
            <a:r>
              <a:rPr lang="en-US" altLang="zh-CN" sz="2000" b="1" dirty="0" smtClean="0"/>
              <a:t>EECS</a:t>
            </a:r>
            <a:r>
              <a:rPr lang="zh-CN" altLang="en-US" sz="2000" b="1" dirty="0" smtClean="0"/>
              <a:t> </a:t>
            </a:r>
            <a:r>
              <a:rPr lang="en-US" altLang="zh-CN" sz="2000" b="1" dirty="0" smtClean="0"/>
              <a:t>598:</a:t>
            </a:r>
            <a:r>
              <a:rPr lang="zh-CN" altLang="en-US" sz="2000" b="1" dirty="0" smtClean="0"/>
              <a:t> </a:t>
            </a:r>
            <a:r>
              <a:rPr lang="en-US" altLang="zh-CN" sz="2000" dirty="0" smtClean="0">
                <a:hlinkClick r:id="rId4"/>
              </a:rPr>
              <a:t>Graph</a:t>
            </a:r>
            <a:r>
              <a:rPr lang="zh-CN" altLang="en-US" sz="2000" dirty="0" smtClean="0">
                <a:hlinkClick r:id="rId4"/>
              </a:rPr>
              <a:t> </a:t>
            </a:r>
            <a:r>
              <a:rPr lang="en-US" altLang="zh-CN" sz="2000" dirty="0" smtClean="0">
                <a:hlinkClick r:id="rId4"/>
              </a:rPr>
              <a:t>Mining</a:t>
            </a:r>
            <a:r>
              <a:rPr lang="zh-CN" altLang="en-US" sz="2000" dirty="0" smtClean="0">
                <a:hlinkClick r:id="rId4"/>
              </a:rPr>
              <a:t> </a:t>
            </a:r>
            <a:r>
              <a:rPr lang="en-US" altLang="zh-CN" sz="2000" dirty="0" smtClean="0">
                <a:hlinkClick r:id="rId4"/>
              </a:rPr>
              <a:t>and</a:t>
            </a:r>
            <a:r>
              <a:rPr lang="zh-CN" altLang="en-US" sz="2000" dirty="0" smtClean="0">
                <a:hlinkClick r:id="rId4"/>
              </a:rPr>
              <a:t> </a:t>
            </a:r>
            <a:r>
              <a:rPr lang="en-US" altLang="zh-CN" sz="2000" dirty="0" smtClean="0">
                <a:hlinkClick r:id="rId4"/>
              </a:rPr>
              <a:t>Exploration</a:t>
            </a:r>
            <a:r>
              <a:rPr lang="zh-CN" altLang="en-US" sz="2000" dirty="0" smtClean="0">
                <a:hlinkClick r:id="rId4"/>
              </a:rPr>
              <a:t> </a:t>
            </a:r>
            <a:r>
              <a:rPr lang="en-US" altLang="zh-CN" sz="2000" dirty="0" smtClean="0">
                <a:hlinkClick r:id="rId4"/>
              </a:rPr>
              <a:t>at</a:t>
            </a:r>
            <a:r>
              <a:rPr lang="zh-CN" altLang="en-US" sz="2000" dirty="0" smtClean="0">
                <a:hlinkClick r:id="rId4"/>
              </a:rPr>
              <a:t> </a:t>
            </a:r>
            <a:r>
              <a:rPr lang="en-US" altLang="zh-CN" sz="2000" dirty="0" smtClean="0">
                <a:hlinkClick r:id="rId4"/>
              </a:rPr>
              <a:t>Scale</a:t>
            </a:r>
            <a:endParaRPr lang="zh-CN" altLang="en-US" sz="2000" dirty="0" smtClean="0"/>
          </a:p>
          <a:p>
            <a:pPr lvl="1"/>
            <a:r>
              <a:rPr lang="en-US" altLang="zh-CN" sz="2000" b="1" dirty="0" smtClean="0"/>
              <a:t>ASONAM’16</a:t>
            </a:r>
            <a:r>
              <a:rPr lang="zh-CN" altLang="en-US" sz="2000" b="1" dirty="0" smtClean="0"/>
              <a:t> </a:t>
            </a:r>
            <a:r>
              <a:rPr lang="en-US" altLang="zh-CN" sz="2000" b="1" dirty="0" smtClean="0"/>
              <a:t>Tutorial:</a:t>
            </a:r>
            <a:r>
              <a:rPr lang="zh-CN" altLang="en-US" sz="2000" b="1" dirty="0" smtClean="0"/>
              <a:t> </a:t>
            </a:r>
            <a:r>
              <a:rPr lang="en-US" altLang="zh-CN" sz="2000" dirty="0"/>
              <a:t>“</a:t>
            </a:r>
            <a:r>
              <a:rPr lang="en-US" altLang="zh-CN" sz="2000" dirty="0">
                <a:hlinkClick r:id="rId5"/>
              </a:rPr>
              <a:t>Identifying Malicious Actors on Social </a:t>
            </a:r>
            <a:r>
              <a:rPr lang="en-US" altLang="zh-CN" sz="2000" dirty="0" smtClean="0">
                <a:hlinkClick r:id="rId5"/>
              </a:rPr>
              <a:t>Media</a:t>
            </a:r>
            <a:r>
              <a:rPr lang="en-US" altLang="zh-CN" sz="2000" dirty="0" smtClean="0"/>
              <a:t>”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by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S.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Kumar,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F.</a:t>
            </a:r>
            <a:r>
              <a:rPr lang="zh-CN" altLang="en-US" sz="2000" dirty="0" smtClean="0"/>
              <a:t> </a:t>
            </a:r>
            <a:r>
              <a:rPr lang="en-US" altLang="zh-CN" sz="2000" dirty="0" err="1" smtClean="0"/>
              <a:t>Spezzano</a:t>
            </a:r>
            <a:r>
              <a:rPr lang="en-US" altLang="zh-CN" sz="2000" dirty="0" smtClean="0"/>
              <a:t>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V.S.</a:t>
            </a:r>
            <a:r>
              <a:rPr lang="zh-CN" altLang="en-US" sz="2000" dirty="0" smtClean="0"/>
              <a:t> </a:t>
            </a:r>
            <a:r>
              <a:rPr lang="en-US" altLang="zh-CN" sz="2000" dirty="0" err="1" smtClean="0"/>
              <a:t>Subrahmanian</a:t>
            </a:r>
            <a:endParaRPr lang="zh-CN" altLang="en-US" sz="2000" b="1" dirty="0" smtClean="0"/>
          </a:p>
          <a:p>
            <a:r>
              <a:rPr lang="en-US" altLang="zh-CN" sz="2000" dirty="0" smtClean="0"/>
              <a:t>Deployed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in</a:t>
            </a:r>
            <a:r>
              <a:rPr lang="zh-CN" altLang="en-US" sz="2000" dirty="0" smtClean="0"/>
              <a:t> </a:t>
            </a:r>
            <a:r>
              <a:rPr lang="en-US" altLang="zh-CN" sz="2000" dirty="0" err="1" smtClean="0"/>
              <a:t>Weibo</a:t>
            </a:r>
            <a:r>
              <a:rPr lang="en-US" altLang="zh-CN" sz="2000" dirty="0" smtClean="0"/>
              <a:t>?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Unfortunately,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in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July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2014</a:t>
            </a:r>
            <a:r>
              <a:rPr lang="is-IS" altLang="zh-CN" sz="2000" dirty="0" smtClean="0"/>
              <a:t>…</a:t>
            </a:r>
            <a:endParaRPr lang="zh-CN" altLang="en-US" sz="2000" dirty="0" smtClean="0"/>
          </a:p>
          <a:p>
            <a:endParaRPr lang="zh-CN" altLang="en-US" sz="2000" dirty="0" smtClean="0"/>
          </a:p>
          <a:p>
            <a:r>
              <a:rPr lang="en-US" altLang="zh-CN" sz="2000" dirty="0" smtClean="0"/>
              <a:t>Smart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enough?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First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proposed</a:t>
            </a:r>
            <a:r>
              <a:rPr lang="zh-CN" altLang="en-US" sz="2000" dirty="0" smtClean="0"/>
              <a:t> </a:t>
            </a:r>
            <a:r>
              <a:rPr lang="en-US" altLang="zh-CN" sz="2000" b="1" dirty="0" smtClean="0"/>
              <a:t>Camouflage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in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PAKDD’14.</a:t>
            </a:r>
            <a:endParaRPr lang="zh-CN" altLang="en-US" sz="2000" dirty="0" smtClean="0"/>
          </a:p>
          <a:p>
            <a:pPr lvl="1"/>
            <a:r>
              <a:rPr lang="en-US" altLang="zh-CN" sz="2000" dirty="0" smtClean="0"/>
              <a:t>#citations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=</a:t>
            </a:r>
            <a:r>
              <a:rPr lang="zh-CN" altLang="en-US" sz="2000" dirty="0" smtClean="0"/>
              <a:t> </a:t>
            </a:r>
            <a:r>
              <a:rPr lang="en-US" altLang="zh-CN" sz="2000" b="1" dirty="0" smtClean="0"/>
              <a:t>26</a:t>
            </a:r>
            <a:endParaRPr lang="zh-CN" altLang="en-US" sz="2000" b="1" dirty="0" smtClean="0"/>
          </a:p>
          <a:p>
            <a:pPr lvl="1"/>
            <a:r>
              <a:rPr lang="en-US" altLang="zh-CN" sz="2000" dirty="0" smtClean="0"/>
              <a:t>Cited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by</a:t>
            </a:r>
            <a:r>
              <a:rPr lang="zh-CN" altLang="en-US" sz="2000" dirty="0" smtClean="0"/>
              <a:t> </a:t>
            </a:r>
            <a:r>
              <a:rPr lang="en-US" altLang="zh-CN" sz="2000" i="1" dirty="0" smtClean="0"/>
              <a:t>KDD’16</a:t>
            </a:r>
            <a:r>
              <a:rPr lang="zh-CN" altLang="en-US" sz="2000" i="1" dirty="0" smtClean="0"/>
              <a:t> </a:t>
            </a:r>
            <a:r>
              <a:rPr lang="en-US" altLang="zh-CN" sz="2000" i="1" dirty="0" smtClean="0"/>
              <a:t>Best</a:t>
            </a:r>
            <a:r>
              <a:rPr lang="zh-CN" altLang="en-US" sz="2000" i="1" dirty="0" smtClean="0"/>
              <a:t> </a:t>
            </a:r>
            <a:r>
              <a:rPr lang="en-US" altLang="zh-CN" sz="2000" i="1" dirty="0" smtClean="0"/>
              <a:t>Research</a:t>
            </a:r>
            <a:r>
              <a:rPr lang="zh-CN" altLang="en-US" sz="2000" i="1" dirty="0" smtClean="0"/>
              <a:t> </a:t>
            </a:r>
            <a:r>
              <a:rPr lang="en-US" altLang="zh-CN" sz="2000" i="1" dirty="0" smtClean="0"/>
              <a:t>Paper</a:t>
            </a:r>
            <a:r>
              <a:rPr lang="en-US" altLang="zh-CN" sz="2000" dirty="0" smtClean="0"/>
              <a:t>: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the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authors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(B.</a:t>
            </a:r>
            <a:r>
              <a:rPr lang="zh-CN" altLang="en-US" sz="2000" dirty="0" smtClean="0"/>
              <a:t> </a:t>
            </a:r>
            <a:r>
              <a:rPr lang="en-US" altLang="zh-CN" sz="2000" dirty="0" err="1" smtClean="0"/>
              <a:t>Hooi</a:t>
            </a:r>
            <a:r>
              <a:rPr lang="zh-CN" altLang="en-US" sz="2000" dirty="0"/>
              <a:t> </a:t>
            </a:r>
            <a:r>
              <a:rPr lang="en-US" altLang="zh-CN" sz="2000" i="1" dirty="0" smtClean="0"/>
              <a:t>et</a:t>
            </a:r>
            <a:r>
              <a:rPr lang="zh-CN" altLang="en-US" sz="2000" i="1" dirty="0" smtClean="0"/>
              <a:t> </a:t>
            </a:r>
            <a:r>
              <a:rPr lang="en-US" altLang="zh-CN" sz="2000" i="1" dirty="0" smtClean="0"/>
              <a:t>al</a:t>
            </a:r>
            <a:r>
              <a:rPr lang="en-US" altLang="zh-CN" sz="2000" dirty="0" smtClean="0"/>
              <a:t>.)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provided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theoretical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bound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to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prevent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the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camouflage.</a:t>
            </a:r>
            <a:endParaRPr lang="zh-CN" alt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888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33</a:t>
            </a:fld>
            <a:endParaRPr lang="en-US"/>
          </a:p>
        </p:txBody>
      </p:sp>
      <p:pic>
        <p:nvPicPr>
          <p:cNvPr id="6" name="Picture 8" descr="C:\Users\1\Desktop\Picture2_副本.png"/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9306" l="0" r="97297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769" y="2860924"/>
            <a:ext cx="1571836" cy="2039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2" descr="C:\Users\1\Desktop\blue_副本.png"/>
          <p:cNvPicPr>
            <a:picLocks noChangeAspect="1" noChangeArrowheads="1"/>
          </p:cNvPicPr>
          <p:nvPr/>
        </p:nvPicPr>
        <p:blipFill>
          <a:blip r:embed="rId4">
            <a:alphaModFix amt="3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7414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134" y="1906435"/>
            <a:ext cx="1585997" cy="1642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352" y="2414392"/>
            <a:ext cx="2743200" cy="1970254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1568102" y="459595"/>
            <a:ext cx="3109922" cy="768054"/>
          </a:xfrm>
        </p:spPr>
        <p:txBody>
          <a:bodyPr>
            <a:normAutofit/>
          </a:bodyPr>
          <a:lstStyle/>
          <a:p>
            <a:r>
              <a:rPr lang="en-US" altLang="zh-CN" sz="3200" smtClean="0"/>
              <a:t>Roadmap</a:t>
            </a:r>
            <a:endParaRPr lang="en-US" sz="3200" dirty="0"/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5965609" y="459595"/>
            <a:ext cx="3109922" cy="768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Times" charset="0"/>
                <a:ea typeface="Times" charset="0"/>
                <a:cs typeface="Times" charset="0"/>
              </a:defRPr>
            </a:lvl1pPr>
          </a:lstStyle>
          <a:p>
            <a:r>
              <a:rPr lang="en-US" altLang="zh-CN" sz="3200" dirty="0" smtClean="0"/>
              <a:t>Toolbox</a:t>
            </a:r>
            <a:endParaRPr lang="en-US" sz="3200" dirty="0"/>
          </a:p>
        </p:txBody>
      </p:sp>
      <p:cxnSp>
        <p:nvCxnSpPr>
          <p:cNvPr id="23" name="Straight Connector 22"/>
          <p:cNvCxnSpPr/>
          <p:nvPr/>
        </p:nvCxnSpPr>
        <p:spPr>
          <a:xfrm>
            <a:off x="274506" y="3395095"/>
            <a:ext cx="1405068" cy="0"/>
          </a:xfrm>
          <a:prstGeom prst="line">
            <a:avLst/>
          </a:prstGeom>
          <a:ln>
            <a:solidFill>
              <a:srgbClr val="FF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0" y="1420293"/>
            <a:ext cx="237048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Behavior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prediction</a:t>
            </a:r>
            <a:endParaRPr lang="en-US" sz="2000" b="1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 flipH="1" flipV="1">
            <a:off x="688932" y="1820403"/>
            <a:ext cx="175364" cy="3591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254433" y="4900063"/>
            <a:ext cx="353778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Suspicious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behavior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detection</a:t>
            </a:r>
            <a:endParaRPr lang="en-US" sz="2000" b="1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25" name="Straight Connector 24"/>
          <p:cNvCxnSpPr/>
          <p:nvPr/>
        </p:nvCxnSpPr>
        <p:spPr>
          <a:xfrm flipH="1" flipV="1">
            <a:off x="759359" y="4571893"/>
            <a:ext cx="175364" cy="3591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74506" y="3198618"/>
            <a:ext cx="412338" cy="41148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5001786" y="2140076"/>
            <a:ext cx="181157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HITS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algorithm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5387767" y="1604131"/>
            <a:ext cx="322524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Graph-based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outlier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detection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5446101" y="3198618"/>
            <a:ext cx="71572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smtClean="0">
                <a:latin typeface="Times" charset="0"/>
                <a:ea typeface="Times" charset="0"/>
                <a:cs typeface="Times" charset="0"/>
              </a:rPr>
              <a:t>SVD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5865129" y="4097799"/>
            <a:ext cx="155167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Optimization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6324600" y="4494079"/>
            <a:ext cx="259295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Power-law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distribution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6723985" y="1965226"/>
            <a:ext cx="262090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Community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detection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29" name="Straight Connector 28"/>
          <p:cNvCxnSpPr/>
          <p:nvPr/>
        </p:nvCxnSpPr>
        <p:spPr>
          <a:xfrm flipH="1" flipV="1">
            <a:off x="6598725" y="1992840"/>
            <a:ext cx="566350" cy="11294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V="1">
            <a:off x="7922545" y="2340131"/>
            <a:ext cx="205177" cy="6590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H="1" flipV="1">
            <a:off x="6169611" y="2488531"/>
            <a:ext cx="544164" cy="4482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H="1">
            <a:off x="6144385" y="3227775"/>
            <a:ext cx="272082" cy="1689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H="1">
            <a:off x="6469466" y="3575047"/>
            <a:ext cx="509038" cy="5898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7945437" y="3575047"/>
            <a:ext cx="155366" cy="9190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>
            <a:off x="4793970" y="3639666"/>
            <a:ext cx="162249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Graph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mining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38" name="Straight Connector 37"/>
          <p:cNvCxnSpPr/>
          <p:nvPr/>
        </p:nvCxnSpPr>
        <p:spPr>
          <a:xfrm flipH="1">
            <a:off x="6324600" y="3355296"/>
            <a:ext cx="557300" cy="4680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1784105" y="2469590"/>
            <a:ext cx="192964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Social</a:t>
            </a:r>
            <a:r>
              <a:rPr lang="zh-CN" altLang="en-US" sz="2000" b="1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contexts</a:t>
            </a:r>
            <a:endParaRPr lang="en-US" sz="2000" b="1" dirty="0">
              <a:solidFill>
                <a:srgbClr val="FF0000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1784105" y="3798152"/>
            <a:ext cx="192964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Intentions</a:t>
            </a:r>
            <a:endParaRPr lang="en-US" sz="2000" b="1" dirty="0">
              <a:solidFill>
                <a:srgbClr val="FF0000"/>
              </a:solidFill>
              <a:latin typeface="Times" charset="0"/>
              <a:ea typeface="Times" charset="0"/>
              <a:cs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7618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/>
      <p:bldP spid="18" grpId="0"/>
      <p:bldP spid="21" grpId="0"/>
      <p:bldP spid="22" grpId="0"/>
      <p:bldP spid="28" grpId="0"/>
      <p:bldP spid="37" grpId="0"/>
      <p:bldP spid="35" grpId="0"/>
      <p:bldP spid="36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Modeling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Spatiotemporal</a:t>
            </a:r>
            <a:r>
              <a:rPr lang="zh-CN" altLang="en-US" dirty="0" smtClean="0"/>
              <a:t> </a:t>
            </a:r>
            <a:r>
              <a:rPr lang="en-US" altLang="zh-CN" dirty="0" smtClean="0"/>
              <a:t>Contexts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 smtClean="0"/>
              <a:t>Behavior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prediction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with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multi-dimensional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data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(KDD’14)</a:t>
            </a:r>
            <a:endParaRPr lang="zh-CN" altLang="en-US" sz="2400" dirty="0" smtClean="0"/>
          </a:p>
          <a:p>
            <a:endParaRPr lang="zh-CN" altLang="en-US" sz="2400" dirty="0"/>
          </a:p>
          <a:p>
            <a:endParaRPr lang="zh-CN" altLang="en-US" sz="2400" dirty="0" smtClean="0"/>
          </a:p>
          <a:p>
            <a:endParaRPr lang="zh-CN" altLang="en-US" sz="2400" dirty="0"/>
          </a:p>
          <a:p>
            <a:endParaRPr lang="zh-CN" altLang="en-US" sz="2400" dirty="0" smtClean="0"/>
          </a:p>
          <a:p>
            <a:r>
              <a:rPr lang="en-US" altLang="zh-CN" sz="2400" dirty="0" smtClean="0"/>
              <a:t>Suspicious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behavior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detection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across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dimensions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(ICDM’15)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34</a:t>
            </a:fld>
            <a:endParaRPr lang="en-US"/>
          </a:p>
        </p:txBody>
      </p:sp>
      <p:sp>
        <p:nvSpPr>
          <p:cNvPr id="5" name="Oval 4"/>
          <p:cNvSpPr>
            <a:spLocks noChangeAspect="1"/>
          </p:cNvSpPr>
          <p:nvPr/>
        </p:nvSpPr>
        <p:spPr>
          <a:xfrm>
            <a:off x="243614" y="2891982"/>
            <a:ext cx="457200" cy="457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u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8" name="Oval 7"/>
          <p:cNvSpPr>
            <a:spLocks noChangeAspect="1"/>
          </p:cNvSpPr>
          <p:nvPr/>
        </p:nvSpPr>
        <p:spPr>
          <a:xfrm>
            <a:off x="805216" y="2168938"/>
            <a:ext cx="457200" cy="4572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smtClean="0">
                <a:latin typeface="Times" charset="0"/>
                <a:ea typeface="Times" charset="0"/>
                <a:cs typeface="Times" charset="0"/>
              </a:rPr>
              <a:t>i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8" name="Oval 17"/>
          <p:cNvSpPr>
            <a:spLocks noChangeAspect="1"/>
          </p:cNvSpPr>
          <p:nvPr/>
        </p:nvSpPr>
        <p:spPr>
          <a:xfrm>
            <a:off x="761800" y="3105933"/>
            <a:ext cx="457200" cy="4572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Times" charset="0"/>
                <a:ea typeface="Times" charset="0"/>
                <a:cs typeface="Times" charset="0"/>
              </a:rPr>
              <a:t>l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9" name="Oval 18"/>
          <p:cNvSpPr>
            <a:spLocks noChangeAspect="1"/>
          </p:cNvSpPr>
          <p:nvPr/>
        </p:nvSpPr>
        <p:spPr>
          <a:xfrm>
            <a:off x="1367917" y="3040655"/>
            <a:ext cx="457200" cy="45720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@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0" name="Oval 19"/>
          <p:cNvSpPr>
            <a:spLocks noChangeAspect="1"/>
          </p:cNvSpPr>
          <p:nvPr/>
        </p:nvSpPr>
        <p:spPr>
          <a:xfrm>
            <a:off x="1825117" y="2448892"/>
            <a:ext cx="457200" cy="457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u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1" name="Oval 20"/>
          <p:cNvSpPr>
            <a:spLocks noChangeAspect="1"/>
          </p:cNvSpPr>
          <p:nvPr/>
        </p:nvSpPr>
        <p:spPr>
          <a:xfrm>
            <a:off x="2596191" y="1991692"/>
            <a:ext cx="457200" cy="4572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smtClean="0">
                <a:latin typeface="Times" charset="0"/>
                <a:ea typeface="Times" charset="0"/>
                <a:cs typeface="Times" charset="0"/>
              </a:rPr>
              <a:t>i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2" name="Oval 21"/>
          <p:cNvSpPr>
            <a:spLocks noChangeAspect="1"/>
          </p:cNvSpPr>
          <p:nvPr/>
        </p:nvSpPr>
        <p:spPr>
          <a:xfrm>
            <a:off x="2343303" y="2662843"/>
            <a:ext cx="457200" cy="4572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Times" charset="0"/>
                <a:ea typeface="Times" charset="0"/>
                <a:cs typeface="Times" charset="0"/>
              </a:rPr>
              <a:t>l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3" name="Oval 22"/>
          <p:cNvSpPr>
            <a:spLocks noChangeAspect="1"/>
          </p:cNvSpPr>
          <p:nvPr/>
        </p:nvSpPr>
        <p:spPr>
          <a:xfrm>
            <a:off x="2949420" y="2693757"/>
            <a:ext cx="457200" cy="45720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@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4" name="Oval 23"/>
          <p:cNvSpPr>
            <a:spLocks noChangeAspect="1"/>
          </p:cNvSpPr>
          <p:nvPr/>
        </p:nvSpPr>
        <p:spPr>
          <a:xfrm>
            <a:off x="2263620" y="3372020"/>
            <a:ext cx="457200" cy="4572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smtClean="0">
                <a:latin typeface="Times" charset="0"/>
                <a:ea typeface="Times" charset="0"/>
                <a:cs typeface="Times" charset="0"/>
              </a:rPr>
              <a:t>i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26" name="Straight Connector 25"/>
          <p:cNvCxnSpPr>
            <a:stCxn id="5" idx="7"/>
            <a:endCxn id="8" idx="3"/>
          </p:cNvCxnSpPr>
          <p:nvPr/>
        </p:nvCxnSpPr>
        <p:spPr>
          <a:xfrm flipV="1">
            <a:off x="633859" y="2559183"/>
            <a:ext cx="238312" cy="3997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18" idx="0"/>
            <a:endCxn id="8" idx="4"/>
          </p:cNvCxnSpPr>
          <p:nvPr/>
        </p:nvCxnSpPr>
        <p:spPr>
          <a:xfrm flipV="1">
            <a:off x="990400" y="2626138"/>
            <a:ext cx="43416" cy="4797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19" idx="1"/>
            <a:endCxn id="8" idx="5"/>
          </p:cNvCxnSpPr>
          <p:nvPr/>
        </p:nvCxnSpPr>
        <p:spPr>
          <a:xfrm flipH="1" flipV="1">
            <a:off x="1195461" y="2559183"/>
            <a:ext cx="239411" cy="54842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20" idx="7"/>
            <a:endCxn id="21" idx="3"/>
          </p:cNvCxnSpPr>
          <p:nvPr/>
        </p:nvCxnSpPr>
        <p:spPr>
          <a:xfrm flipV="1">
            <a:off x="2215362" y="2381937"/>
            <a:ext cx="447784" cy="1339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22" idx="7"/>
            <a:endCxn id="21" idx="4"/>
          </p:cNvCxnSpPr>
          <p:nvPr/>
        </p:nvCxnSpPr>
        <p:spPr>
          <a:xfrm flipV="1">
            <a:off x="2733548" y="2448892"/>
            <a:ext cx="91243" cy="2809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stCxn id="23" idx="1"/>
            <a:endCxn id="21" idx="5"/>
          </p:cNvCxnSpPr>
          <p:nvPr/>
        </p:nvCxnSpPr>
        <p:spPr>
          <a:xfrm flipH="1" flipV="1">
            <a:off x="2986436" y="2381937"/>
            <a:ext cx="29939" cy="3787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>
            <a:stCxn id="24" idx="1"/>
            <a:endCxn id="20" idx="4"/>
          </p:cNvCxnSpPr>
          <p:nvPr/>
        </p:nvCxnSpPr>
        <p:spPr>
          <a:xfrm flipH="1" flipV="1">
            <a:off x="2053717" y="2906092"/>
            <a:ext cx="276858" cy="53288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stCxn id="24" idx="2"/>
            <a:endCxn id="19" idx="6"/>
          </p:cNvCxnSpPr>
          <p:nvPr/>
        </p:nvCxnSpPr>
        <p:spPr>
          <a:xfrm flipH="1" flipV="1">
            <a:off x="1825117" y="3269255"/>
            <a:ext cx="438503" cy="3313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>
            <a:stCxn id="24" idx="0"/>
            <a:endCxn id="22" idx="4"/>
          </p:cNvCxnSpPr>
          <p:nvPr/>
        </p:nvCxnSpPr>
        <p:spPr>
          <a:xfrm flipV="1">
            <a:off x="2492220" y="3120043"/>
            <a:ext cx="79683" cy="2519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Cube 54"/>
          <p:cNvSpPr/>
          <p:nvPr/>
        </p:nvSpPr>
        <p:spPr>
          <a:xfrm>
            <a:off x="4306514" y="2283367"/>
            <a:ext cx="1216152" cy="1216152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Cube 55"/>
          <p:cNvSpPr/>
          <p:nvPr/>
        </p:nvSpPr>
        <p:spPr>
          <a:xfrm>
            <a:off x="5330816" y="2283367"/>
            <a:ext cx="447836" cy="1216152"/>
          </a:xfrm>
          <a:prstGeom prst="cube">
            <a:avLst>
              <a:gd name="adj" fmla="val 70374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Cube 56"/>
          <p:cNvSpPr/>
          <p:nvPr/>
        </p:nvSpPr>
        <p:spPr>
          <a:xfrm>
            <a:off x="5584891" y="2283367"/>
            <a:ext cx="447836" cy="1216152"/>
          </a:xfrm>
          <a:prstGeom prst="cube">
            <a:avLst>
              <a:gd name="adj" fmla="val 70374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4252672" y="3429110"/>
            <a:ext cx="61106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user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59" name="Rectangle 58"/>
          <p:cNvSpPr/>
          <p:nvPr/>
        </p:nvSpPr>
        <p:spPr>
          <a:xfrm rot="16200000">
            <a:off x="3602155" y="2863432"/>
            <a:ext cx="100860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smtClean="0">
                <a:latin typeface="Times" charset="0"/>
                <a:ea typeface="Times" charset="0"/>
                <a:cs typeface="Times" charset="0"/>
              </a:rPr>
              <a:t>location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60" name="Rectangle 59"/>
          <p:cNvSpPr/>
          <p:nvPr/>
        </p:nvSpPr>
        <p:spPr>
          <a:xfrm rot="18847541">
            <a:off x="3901965" y="2165945"/>
            <a:ext cx="84670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@user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62" name="Straight Arrow Connector 61"/>
          <p:cNvCxnSpPr/>
          <p:nvPr/>
        </p:nvCxnSpPr>
        <p:spPr>
          <a:xfrm>
            <a:off x="5618309" y="3510555"/>
            <a:ext cx="9144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ectangle 63"/>
          <p:cNvSpPr/>
          <p:nvPr/>
        </p:nvSpPr>
        <p:spPr>
          <a:xfrm>
            <a:off x="5977186" y="3429110"/>
            <a:ext cx="63831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time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6813407" y="2404370"/>
            <a:ext cx="225302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Evolutionary</a:t>
            </a:r>
            <a:r>
              <a:rPr lang="zh-CN" altLang="en-US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analysis</a:t>
            </a:r>
            <a:endParaRPr lang="zh-CN" altLang="en-US" dirty="0" smtClean="0">
              <a:latin typeface="Times" charset="0"/>
              <a:ea typeface="Times" charset="0"/>
              <a:cs typeface="Times" charset="0"/>
            </a:endParaRPr>
          </a:p>
          <a:p>
            <a:r>
              <a:rPr lang="en-US" altLang="zh-CN" dirty="0">
                <a:latin typeface="Times" charset="0"/>
                <a:ea typeface="Times" charset="0"/>
                <a:cs typeface="Times" charset="0"/>
              </a:rPr>
              <a:t>b</a:t>
            </a:r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y</a:t>
            </a:r>
            <a:r>
              <a:rPr lang="zh-CN" altLang="en-US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Incremental</a:t>
            </a:r>
            <a:r>
              <a:rPr lang="zh-CN" altLang="en-US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Tensor</a:t>
            </a:r>
            <a:r>
              <a:rPr lang="zh-CN" altLang="en-US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Decomposition</a:t>
            </a:r>
            <a:endParaRPr lang="en-US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1201207" y="1992010"/>
            <a:ext cx="2696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t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3001405" y="1863370"/>
            <a:ext cx="2696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t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2685274" y="3425805"/>
            <a:ext cx="2696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t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69" name="Right Arrow 68"/>
          <p:cNvSpPr>
            <a:spLocks noChangeAspect="1"/>
          </p:cNvSpPr>
          <p:nvPr/>
        </p:nvSpPr>
        <p:spPr>
          <a:xfrm>
            <a:off x="3479270" y="2662843"/>
            <a:ext cx="457200" cy="457200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ight Arrow 69"/>
          <p:cNvSpPr>
            <a:spLocks noChangeAspect="1"/>
          </p:cNvSpPr>
          <p:nvPr/>
        </p:nvSpPr>
        <p:spPr>
          <a:xfrm>
            <a:off x="6318367" y="2637435"/>
            <a:ext cx="457200" cy="457200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/>
          <p:cNvSpPr>
            <a:spLocks noChangeAspect="1"/>
          </p:cNvSpPr>
          <p:nvPr/>
        </p:nvSpPr>
        <p:spPr>
          <a:xfrm>
            <a:off x="93442" y="5500894"/>
            <a:ext cx="457200" cy="457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u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72" name="Oval 71"/>
          <p:cNvSpPr>
            <a:spLocks noChangeAspect="1"/>
          </p:cNvSpPr>
          <p:nvPr/>
        </p:nvSpPr>
        <p:spPr>
          <a:xfrm>
            <a:off x="718687" y="4792499"/>
            <a:ext cx="457200" cy="4572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smtClean="0">
                <a:latin typeface="Times" charset="0"/>
                <a:ea typeface="Times" charset="0"/>
                <a:cs typeface="Times" charset="0"/>
              </a:rPr>
              <a:t>i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73" name="Oval 72"/>
          <p:cNvSpPr>
            <a:spLocks noChangeAspect="1"/>
          </p:cNvSpPr>
          <p:nvPr/>
        </p:nvSpPr>
        <p:spPr>
          <a:xfrm>
            <a:off x="550347" y="5729494"/>
            <a:ext cx="457200" cy="4572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a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74" name="Oval 73"/>
          <p:cNvSpPr>
            <a:spLocks noChangeAspect="1"/>
          </p:cNvSpPr>
          <p:nvPr/>
        </p:nvSpPr>
        <p:spPr>
          <a:xfrm>
            <a:off x="1077901" y="5703243"/>
            <a:ext cx="457200" cy="4572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h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75" name="Oval 74"/>
          <p:cNvSpPr>
            <a:spLocks noChangeAspect="1"/>
          </p:cNvSpPr>
          <p:nvPr/>
        </p:nvSpPr>
        <p:spPr>
          <a:xfrm>
            <a:off x="1764408" y="4824630"/>
            <a:ext cx="457200" cy="457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u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76" name="Oval 75"/>
          <p:cNvSpPr>
            <a:spLocks noChangeAspect="1"/>
          </p:cNvSpPr>
          <p:nvPr/>
        </p:nvSpPr>
        <p:spPr>
          <a:xfrm>
            <a:off x="2671307" y="4357332"/>
            <a:ext cx="457200" cy="4572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smtClean="0">
                <a:latin typeface="Times" charset="0"/>
                <a:ea typeface="Times" charset="0"/>
                <a:cs typeface="Times" charset="0"/>
              </a:rPr>
              <a:t>i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77" name="Oval 76"/>
          <p:cNvSpPr>
            <a:spLocks noChangeAspect="1"/>
          </p:cNvSpPr>
          <p:nvPr/>
        </p:nvSpPr>
        <p:spPr>
          <a:xfrm>
            <a:off x="2256774" y="5006450"/>
            <a:ext cx="457200" cy="4572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Times" charset="0"/>
                <a:ea typeface="Times" charset="0"/>
                <a:cs typeface="Times" charset="0"/>
              </a:rPr>
              <a:t>a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78" name="Oval 77"/>
          <p:cNvSpPr>
            <a:spLocks noChangeAspect="1"/>
          </p:cNvSpPr>
          <p:nvPr/>
        </p:nvSpPr>
        <p:spPr>
          <a:xfrm>
            <a:off x="2679018" y="5349915"/>
            <a:ext cx="457200" cy="4572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h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79" name="Oval 78"/>
          <p:cNvSpPr>
            <a:spLocks noChangeAspect="1"/>
          </p:cNvSpPr>
          <p:nvPr/>
        </p:nvSpPr>
        <p:spPr>
          <a:xfrm>
            <a:off x="2073120" y="6030016"/>
            <a:ext cx="457200" cy="4572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smtClean="0">
                <a:latin typeface="Times" charset="0"/>
                <a:ea typeface="Times" charset="0"/>
                <a:cs typeface="Times" charset="0"/>
              </a:rPr>
              <a:t>i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83" name="Straight Connector 82"/>
          <p:cNvCxnSpPr>
            <a:stCxn id="75" idx="7"/>
            <a:endCxn id="76" idx="2"/>
          </p:cNvCxnSpPr>
          <p:nvPr/>
        </p:nvCxnSpPr>
        <p:spPr>
          <a:xfrm flipV="1">
            <a:off x="2154653" y="4585932"/>
            <a:ext cx="516654" cy="3056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>
            <a:stCxn id="77" idx="7"/>
            <a:endCxn id="76" idx="3"/>
          </p:cNvCxnSpPr>
          <p:nvPr/>
        </p:nvCxnSpPr>
        <p:spPr>
          <a:xfrm flipV="1">
            <a:off x="2647019" y="4747577"/>
            <a:ext cx="91243" cy="3258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>
            <a:stCxn id="78" idx="0"/>
            <a:endCxn id="76" idx="4"/>
          </p:cNvCxnSpPr>
          <p:nvPr/>
        </p:nvCxnSpPr>
        <p:spPr>
          <a:xfrm flipH="1" flipV="1">
            <a:off x="2899907" y="4814532"/>
            <a:ext cx="7711" cy="53538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Oval 96"/>
          <p:cNvSpPr>
            <a:spLocks noChangeAspect="1"/>
          </p:cNvSpPr>
          <p:nvPr/>
        </p:nvSpPr>
        <p:spPr>
          <a:xfrm>
            <a:off x="3214226" y="5165960"/>
            <a:ext cx="457200" cy="457200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Times" charset="0"/>
                <a:ea typeface="Times" charset="0"/>
                <a:cs typeface="Times" charset="0"/>
              </a:rPr>
              <a:t>t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98" name="Oval 97"/>
          <p:cNvSpPr>
            <a:spLocks noChangeAspect="1"/>
          </p:cNvSpPr>
          <p:nvPr/>
        </p:nvSpPr>
        <p:spPr>
          <a:xfrm>
            <a:off x="1439634" y="5327605"/>
            <a:ext cx="457200" cy="457200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>
                <a:latin typeface="Times" charset="0"/>
                <a:ea typeface="Times" charset="0"/>
                <a:cs typeface="Times" charset="0"/>
              </a:rPr>
              <a:t>t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106" name="Straight Connector 105"/>
          <p:cNvCxnSpPr>
            <a:stCxn id="97" idx="1"/>
            <a:endCxn id="76" idx="5"/>
          </p:cNvCxnSpPr>
          <p:nvPr/>
        </p:nvCxnSpPr>
        <p:spPr>
          <a:xfrm flipH="1" flipV="1">
            <a:off x="3061552" y="4747577"/>
            <a:ext cx="219629" cy="4853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/>
          <p:cNvCxnSpPr>
            <a:stCxn id="72" idx="3"/>
            <a:endCxn id="71" idx="7"/>
          </p:cNvCxnSpPr>
          <p:nvPr/>
        </p:nvCxnSpPr>
        <p:spPr>
          <a:xfrm flipH="1">
            <a:off x="483687" y="5182744"/>
            <a:ext cx="301955" cy="38510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/>
          <p:cNvCxnSpPr>
            <a:stCxn id="72" idx="4"/>
            <a:endCxn id="73" idx="0"/>
          </p:cNvCxnSpPr>
          <p:nvPr/>
        </p:nvCxnSpPr>
        <p:spPr>
          <a:xfrm flipH="1">
            <a:off x="778947" y="5249699"/>
            <a:ext cx="168340" cy="4797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/>
          <p:cNvCxnSpPr>
            <a:stCxn id="72" idx="5"/>
            <a:endCxn id="74" idx="0"/>
          </p:cNvCxnSpPr>
          <p:nvPr/>
        </p:nvCxnSpPr>
        <p:spPr>
          <a:xfrm>
            <a:off x="1108932" y="5182744"/>
            <a:ext cx="197569" cy="52049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/>
          <p:cNvCxnSpPr>
            <a:stCxn id="72" idx="6"/>
            <a:endCxn id="98" idx="1"/>
          </p:cNvCxnSpPr>
          <p:nvPr/>
        </p:nvCxnSpPr>
        <p:spPr>
          <a:xfrm>
            <a:off x="1175887" y="5021099"/>
            <a:ext cx="330702" cy="3734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Connector 174"/>
          <p:cNvCxnSpPr>
            <a:stCxn id="74" idx="5"/>
            <a:endCxn id="79" idx="2"/>
          </p:cNvCxnSpPr>
          <p:nvPr/>
        </p:nvCxnSpPr>
        <p:spPr>
          <a:xfrm>
            <a:off x="1468146" y="6093488"/>
            <a:ext cx="604974" cy="1651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/>
          <p:cNvCxnSpPr>
            <a:stCxn id="98" idx="5"/>
            <a:endCxn id="79" idx="1"/>
          </p:cNvCxnSpPr>
          <p:nvPr/>
        </p:nvCxnSpPr>
        <p:spPr>
          <a:xfrm>
            <a:off x="1829879" y="5717850"/>
            <a:ext cx="310196" cy="37912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Connector 181"/>
          <p:cNvCxnSpPr>
            <a:stCxn id="75" idx="4"/>
            <a:endCxn id="79" idx="0"/>
          </p:cNvCxnSpPr>
          <p:nvPr/>
        </p:nvCxnSpPr>
        <p:spPr>
          <a:xfrm>
            <a:off x="1993008" y="5281830"/>
            <a:ext cx="308712" cy="74818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Connector 184"/>
          <p:cNvCxnSpPr>
            <a:stCxn id="77" idx="4"/>
            <a:endCxn id="79" idx="7"/>
          </p:cNvCxnSpPr>
          <p:nvPr/>
        </p:nvCxnSpPr>
        <p:spPr>
          <a:xfrm flipH="1">
            <a:off x="2463365" y="5463650"/>
            <a:ext cx="22009" cy="63332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8" name="Cube 197"/>
          <p:cNvSpPr/>
          <p:nvPr/>
        </p:nvSpPr>
        <p:spPr>
          <a:xfrm>
            <a:off x="4293379" y="5843253"/>
            <a:ext cx="1242486" cy="615905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rPr>
              <a:t>1,000</a:t>
            </a:r>
            <a:r>
              <a:rPr lang="zh-CN" altLang="en-US" sz="1400" dirty="0" smtClean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400" dirty="0" smtClean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rPr>
              <a:t>tweets</a:t>
            </a:r>
            <a:endParaRPr lang="en-US" sz="1400" dirty="0">
              <a:solidFill>
                <a:schemeClr val="tx1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99" name="Rectangle 198"/>
          <p:cNvSpPr/>
          <p:nvPr/>
        </p:nvSpPr>
        <p:spPr>
          <a:xfrm>
            <a:off x="4932999" y="4422709"/>
            <a:ext cx="914400" cy="914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rPr>
              <a:t>1,000</a:t>
            </a:r>
            <a:r>
              <a:rPr lang="zh-CN" altLang="en-US" sz="1600" dirty="0" smtClean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600" dirty="0" smtClean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rPr>
              <a:t>tweets</a:t>
            </a:r>
            <a:endParaRPr lang="en-US" sz="1600" dirty="0">
              <a:solidFill>
                <a:schemeClr val="tx1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00" name="Rectangle 199"/>
          <p:cNvSpPr/>
          <p:nvPr/>
        </p:nvSpPr>
        <p:spPr>
          <a:xfrm>
            <a:off x="4237481" y="6406898"/>
            <a:ext cx="115929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smtClean="0">
                <a:latin typeface="Times" charset="0"/>
                <a:ea typeface="Times" charset="0"/>
                <a:cs typeface="Times" charset="0"/>
              </a:rPr>
              <a:t>100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users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01" name="Rectangle 200"/>
          <p:cNvSpPr/>
          <p:nvPr/>
        </p:nvSpPr>
        <p:spPr>
          <a:xfrm rot="18720302">
            <a:off x="5171954" y="6021991"/>
            <a:ext cx="135133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2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IP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err="1" smtClean="0">
                <a:latin typeface="Times" charset="0"/>
                <a:ea typeface="Times" charset="0"/>
                <a:cs typeface="Times" charset="0"/>
              </a:rPr>
              <a:t>addr.s</a:t>
            </a:r>
            <a:endParaRPr lang="en-US" sz="2000" b="1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02" name="Rectangle 201"/>
          <p:cNvSpPr/>
          <p:nvPr/>
        </p:nvSpPr>
        <p:spPr>
          <a:xfrm rot="16200000">
            <a:off x="3471522" y="5983558"/>
            <a:ext cx="125867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5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hashtags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03" name="Rectangle 202"/>
          <p:cNvSpPr/>
          <p:nvPr/>
        </p:nvSpPr>
        <p:spPr>
          <a:xfrm>
            <a:off x="4874673" y="5295348"/>
            <a:ext cx="103105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10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users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04" name="Rectangle 203"/>
          <p:cNvSpPr/>
          <p:nvPr/>
        </p:nvSpPr>
        <p:spPr>
          <a:xfrm rot="16200000">
            <a:off x="4111456" y="4653117"/>
            <a:ext cx="125867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5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hashtags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05" name="Right Arrow 204"/>
          <p:cNvSpPr>
            <a:spLocks noChangeAspect="1"/>
          </p:cNvSpPr>
          <p:nvPr/>
        </p:nvSpPr>
        <p:spPr>
          <a:xfrm>
            <a:off x="3823296" y="5173862"/>
            <a:ext cx="457200" cy="457200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" name="Right Arrow 205"/>
          <p:cNvSpPr>
            <a:spLocks noChangeAspect="1"/>
          </p:cNvSpPr>
          <p:nvPr/>
        </p:nvSpPr>
        <p:spPr>
          <a:xfrm>
            <a:off x="6219773" y="5165960"/>
            <a:ext cx="457200" cy="457200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" name="Rectangle 206"/>
          <p:cNvSpPr/>
          <p:nvPr/>
        </p:nvSpPr>
        <p:spPr>
          <a:xfrm>
            <a:off x="6727711" y="4170988"/>
            <a:ext cx="241628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Define</a:t>
            </a:r>
            <a:r>
              <a:rPr lang="zh-CN" altLang="en-US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a</a:t>
            </a:r>
            <a:r>
              <a:rPr lang="zh-CN" altLang="en-US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principled</a:t>
            </a:r>
            <a:r>
              <a:rPr lang="zh-CN" altLang="en-US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suspiciousness</a:t>
            </a:r>
            <a:r>
              <a:rPr lang="zh-CN" altLang="en-US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metric:</a:t>
            </a:r>
            <a:endParaRPr lang="zh-CN" altLang="en-US" dirty="0" smtClean="0">
              <a:latin typeface="Times" charset="0"/>
              <a:ea typeface="Times" charset="0"/>
              <a:cs typeface="Times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Dimension</a:t>
            </a:r>
            <a:endParaRPr lang="zh-CN" altLang="en-US" dirty="0" smtClean="0">
              <a:latin typeface="Times" charset="0"/>
              <a:ea typeface="Times" charset="0"/>
              <a:cs typeface="Times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Size</a:t>
            </a:r>
            <a:endParaRPr lang="zh-CN" altLang="en-US" dirty="0" smtClean="0">
              <a:latin typeface="Times" charset="0"/>
              <a:ea typeface="Times" charset="0"/>
              <a:cs typeface="Times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Density</a:t>
            </a:r>
            <a:endParaRPr lang="zh-CN" altLang="en-US" dirty="0" smtClean="0">
              <a:latin typeface="Times" charset="0"/>
              <a:ea typeface="Times" charset="0"/>
              <a:cs typeface="Times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Mass</a:t>
            </a:r>
            <a:endParaRPr lang="zh-CN" altLang="en-US" dirty="0" smtClean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155110" y="5856761"/>
            <a:ext cx="284665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Times" charset="0"/>
                <a:ea typeface="Times" charset="0"/>
                <a:cs typeface="Times" charset="0"/>
              </a:rPr>
              <a:t>Detected</a:t>
            </a:r>
            <a:r>
              <a:rPr lang="zh-CN" altLang="en-US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b="1" dirty="0">
                <a:latin typeface="Times" charset="0"/>
                <a:ea typeface="Times" charset="0"/>
                <a:cs typeface="Times" charset="0"/>
              </a:rPr>
              <a:t>5.94M</a:t>
            </a:r>
            <a:r>
              <a:rPr lang="zh-CN" altLang="en-US" b="1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b="1" dirty="0">
                <a:latin typeface="Times" charset="0"/>
                <a:ea typeface="Times" charset="0"/>
                <a:cs typeface="Times" charset="0"/>
              </a:rPr>
              <a:t>tweets</a:t>
            </a:r>
            <a:r>
              <a:rPr lang="zh-CN" altLang="en-US" b="1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dirty="0">
                <a:latin typeface="Times" charset="0"/>
                <a:ea typeface="Times" charset="0"/>
                <a:cs typeface="Times" charset="0"/>
              </a:rPr>
              <a:t>(582</a:t>
            </a:r>
            <a:r>
              <a:rPr lang="zh-CN" altLang="en-US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dirty="0">
                <a:latin typeface="Times" charset="0"/>
                <a:ea typeface="Times" charset="0"/>
                <a:cs typeface="Times" charset="0"/>
              </a:rPr>
              <a:t>users,</a:t>
            </a:r>
            <a:r>
              <a:rPr lang="zh-CN" altLang="en-US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b="1" dirty="0">
                <a:latin typeface="Times" charset="0"/>
                <a:ea typeface="Times" charset="0"/>
                <a:cs typeface="Times" charset="0"/>
              </a:rPr>
              <a:t>3</a:t>
            </a:r>
            <a:r>
              <a:rPr lang="zh-CN" altLang="en-US" b="1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b="1" dirty="0">
                <a:latin typeface="Times" charset="0"/>
                <a:ea typeface="Times" charset="0"/>
                <a:cs typeface="Times" charset="0"/>
              </a:rPr>
              <a:t>hashtags</a:t>
            </a:r>
            <a:r>
              <a:rPr lang="en-US" altLang="zh-CN" dirty="0">
                <a:latin typeface="Times" charset="0"/>
                <a:ea typeface="Times" charset="0"/>
                <a:cs typeface="Times" charset="0"/>
              </a:rPr>
              <a:t>,</a:t>
            </a:r>
            <a:r>
              <a:rPr lang="zh-CN" altLang="en-US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dirty="0">
                <a:latin typeface="Times" charset="0"/>
                <a:ea typeface="Times" charset="0"/>
                <a:cs typeface="Times" charset="0"/>
              </a:rPr>
              <a:t>294</a:t>
            </a:r>
            <a:r>
              <a:rPr lang="zh-CN" altLang="en-US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dirty="0">
                <a:latin typeface="Times" charset="0"/>
                <a:ea typeface="Times" charset="0"/>
                <a:cs typeface="Times" charset="0"/>
              </a:rPr>
              <a:t>IPs,</a:t>
            </a:r>
            <a:r>
              <a:rPr lang="zh-CN" altLang="en-US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dirty="0">
                <a:latin typeface="Times" charset="0"/>
                <a:ea typeface="Times" charset="0"/>
                <a:cs typeface="Times" charset="0"/>
              </a:rPr>
              <a:t>every</a:t>
            </a:r>
            <a:r>
              <a:rPr lang="zh-CN" altLang="en-US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dirty="0">
                <a:latin typeface="Times" charset="0"/>
                <a:ea typeface="Times" charset="0"/>
                <a:cs typeface="Times" charset="0"/>
              </a:rPr>
              <a:t>minute</a:t>
            </a:r>
            <a:r>
              <a:rPr lang="zh-CN" altLang="en-US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dirty="0">
                <a:latin typeface="Times" charset="0"/>
                <a:ea typeface="Times" charset="0"/>
                <a:cs typeface="Times" charset="0"/>
              </a:rPr>
              <a:t>in</a:t>
            </a:r>
            <a:r>
              <a:rPr lang="zh-CN" altLang="en-US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40d)</a:t>
            </a:r>
            <a:endParaRPr lang="zh-CN" altLang="en-US" dirty="0">
              <a:latin typeface="Times" charset="0"/>
              <a:ea typeface="Times" charset="0"/>
              <a:cs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6997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55" grpId="0" animBg="1"/>
      <p:bldP spid="56" grpId="0" animBg="1"/>
      <p:bldP spid="57" grpId="0" animBg="1"/>
      <p:bldP spid="58" grpId="0"/>
      <p:bldP spid="59" grpId="0"/>
      <p:bldP spid="60" grpId="0"/>
      <p:bldP spid="64" grpId="0"/>
      <p:bldP spid="65" grpId="0"/>
      <p:bldP spid="66" grpId="0"/>
      <p:bldP spid="67" grpId="0"/>
      <p:bldP spid="68" grpId="0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97" grpId="0" animBg="1"/>
      <p:bldP spid="98" grpId="0" animBg="1"/>
      <p:bldP spid="198" grpId="0" animBg="1"/>
      <p:bldP spid="199" grpId="0" animBg="1"/>
      <p:bldP spid="200" grpId="0"/>
      <p:bldP spid="201" grpId="0"/>
      <p:bldP spid="202" grpId="0"/>
      <p:bldP spid="203" grpId="0"/>
      <p:bldP spid="204" grpId="0"/>
      <p:bldP spid="205" grpId="0" animBg="1"/>
      <p:bldP spid="206" grpId="0" animBg="1"/>
      <p:bldP spid="207" grpId="0"/>
      <p:bldP spid="6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35</a:t>
            </a:fld>
            <a:endParaRPr lang="en-US"/>
          </a:p>
        </p:txBody>
      </p:sp>
      <p:pic>
        <p:nvPicPr>
          <p:cNvPr id="6" name="Picture 8" descr="C:\Users\1\Desktop\Picture2_副本.png"/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9306" l="0" r="97297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769" y="2860924"/>
            <a:ext cx="1571836" cy="2039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9" descr="C:\Users\1\Desktop\orange_副本.png"/>
          <p:cNvPicPr>
            <a:picLocks noChangeAspect="1" noChangeArrowheads="1"/>
          </p:cNvPicPr>
          <p:nvPr/>
        </p:nvPicPr>
        <p:blipFill>
          <a:blip r:embed="rId4">
            <a:alphaModFix amt="3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006" y="1915151"/>
            <a:ext cx="2605566" cy="1600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1" descr="C:\Users\1\Desktop\Picture2_副本.png"/>
          <p:cNvPicPr>
            <a:picLocks noChangeAspect="1" noChangeArrowheads="1"/>
          </p:cNvPicPr>
          <p:nvPr/>
        </p:nvPicPr>
        <p:blipFill>
          <a:blip r:embed="rId6">
            <a:alphaModFix amt="35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99306" l="0" r="10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7717" y="2892238"/>
            <a:ext cx="2390883" cy="2001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2" descr="C:\Users\1\Desktop\blue_副本.png"/>
          <p:cNvPicPr>
            <a:picLocks noChangeAspect="1" noChangeArrowheads="1"/>
          </p:cNvPicPr>
          <p:nvPr/>
        </p:nvPicPr>
        <p:blipFill>
          <a:blip r:embed="rId8">
            <a:alphaModFix amt="35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97414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134" y="1906435"/>
            <a:ext cx="1585997" cy="1642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352" y="2414392"/>
            <a:ext cx="2743200" cy="1970254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1568102" y="459595"/>
            <a:ext cx="3109922" cy="768054"/>
          </a:xfrm>
        </p:spPr>
        <p:txBody>
          <a:bodyPr>
            <a:normAutofit/>
          </a:bodyPr>
          <a:lstStyle/>
          <a:p>
            <a:r>
              <a:rPr lang="en-US" altLang="zh-CN" sz="3200" smtClean="0"/>
              <a:t>Roadmap</a:t>
            </a:r>
            <a:endParaRPr lang="en-US" sz="3200" dirty="0"/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5965609" y="459595"/>
            <a:ext cx="3109922" cy="768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Times" charset="0"/>
                <a:ea typeface="Times" charset="0"/>
                <a:cs typeface="Times" charset="0"/>
              </a:defRPr>
            </a:lvl1pPr>
          </a:lstStyle>
          <a:p>
            <a:r>
              <a:rPr lang="en-US" altLang="zh-CN" sz="3200" dirty="0" smtClean="0"/>
              <a:t>Toolbox</a:t>
            </a:r>
            <a:endParaRPr lang="en-US" sz="3200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3052293" y="1933969"/>
            <a:ext cx="0" cy="2947304"/>
          </a:xfrm>
          <a:prstGeom prst="line">
            <a:avLst/>
          </a:prstGeom>
          <a:ln>
            <a:solidFill>
              <a:srgbClr val="FF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274506" y="3395095"/>
            <a:ext cx="1405068" cy="0"/>
          </a:xfrm>
          <a:prstGeom prst="line">
            <a:avLst/>
          </a:prstGeom>
          <a:ln>
            <a:solidFill>
              <a:srgbClr val="FF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74506" y="3198618"/>
            <a:ext cx="412338" cy="411480"/>
          </a:xfrm>
          <a:prstGeom prst="rect">
            <a:avLst/>
          </a:prstGeom>
        </p:spPr>
      </p:pic>
      <p:sp>
        <p:nvSpPr>
          <p:cNvPr id="26" name="Cube 25"/>
          <p:cNvSpPr/>
          <p:nvPr/>
        </p:nvSpPr>
        <p:spPr>
          <a:xfrm>
            <a:off x="2046149" y="2273791"/>
            <a:ext cx="701458" cy="584038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Cube 26"/>
          <p:cNvSpPr/>
          <p:nvPr/>
        </p:nvSpPr>
        <p:spPr>
          <a:xfrm>
            <a:off x="2022216" y="3800608"/>
            <a:ext cx="701458" cy="584038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1648791" y="1914916"/>
            <a:ext cx="1500809" cy="2978884"/>
          </a:xfrm>
          <a:prstGeom prst="rect">
            <a:avLst/>
          </a:prstGeom>
          <a:noFill/>
          <a:ln w="28575">
            <a:solidFill>
              <a:srgbClr val="FFFF00"/>
            </a:solidFill>
          </a:ln>
          <a:effectLst>
            <a:glow rad="63500">
              <a:schemeClr val="accent4">
                <a:lumMod val="60000"/>
                <a:lumOff val="40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0" y="1420293"/>
            <a:ext cx="237048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Behavior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prediction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30" name="Straight Connector 29"/>
          <p:cNvCxnSpPr/>
          <p:nvPr/>
        </p:nvCxnSpPr>
        <p:spPr>
          <a:xfrm flipH="1" flipV="1">
            <a:off x="688932" y="1820403"/>
            <a:ext cx="175364" cy="3591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254433" y="4900063"/>
            <a:ext cx="353778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Suspicious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behavior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detection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32" name="Straight Connector 31"/>
          <p:cNvCxnSpPr/>
          <p:nvPr/>
        </p:nvCxnSpPr>
        <p:spPr>
          <a:xfrm flipH="1" flipV="1">
            <a:off x="759359" y="4571893"/>
            <a:ext cx="175364" cy="3591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5091512" y="2079661"/>
            <a:ext cx="174819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Evolutionary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analysis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5269633" y="1465807"/>
            <a:ext cx="265022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smtClean="0">
                <a:latin typeface="Times" charset="0"/>
                <a:ea typeface="Times" charset="0"/>
                <a:cs typeface="Times" charset="0"/>
              </a:rPr>
              <a:t>Tensor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decompositions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4678024" y="3341047"/>
            <a:ext cx="173730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smtClean="0">
                <a:latin typeface="Times" charset="0"/>
                <a:ea typeface="Times" charset="0"/>
                <a:cs typeface="Times" charset="0"/>
              </a:rPr>
              <a:t>KL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divergence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4698380" y="4097799"/>
            <a:ext cx="295194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Belief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propagation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6938627" y="4494079"/>
            <a:ext cx="197892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err="1" smtClean="0">
                <a:latin typeface="Times" charset="0"/>
                <a:ea typeface="Times" charset="0"/>
                <a:cs typeface="Times" charset="0"/>
              </a:rPr>
              <a:t>Subgraph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mining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7141182" y="1817281"/>
            <a:ext cx="197308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Density-based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methods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39" name="Straight Connector 38"/>
          <p:cNvCxnSpPr/>
          <p:nvPr/>
        </p:nvCxnSpPr>
        <p:spPr>
          <a:xfrm flipH="1" flipV="1">
            <a:off x="6723985" y="1865917"/>
            <a:ext cx="441091" cy="125636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V="1">
            <a:off x="7922545" y="2340131"/>
            <a:ext cx="205177" cy="6590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H="1" flipV="1">
            <a:off x="6169611" y="2488531"/>
            <a:ext cx="544164" cy="4482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H="1">
            <a:off x="6185868" y="3290547"/>
            <a:ext cx="272082" cy="1689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H="1">
            <a:off x="6469466" y="3575047"/>
            <a:ext cx="509038" cy="5898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945437" y="3575047"/>
            <a:ext cx="155366" cy="9190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8573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28" grpId="0" animBg="1"/>
      <p:bldP spid="33" grpId="0"/>
      <p:bldP spid="34" grpId="0"/>
      <p:bldP spid="35" grpId="0"/>
      <p:bldP spid="36" grpId="0"/>
      <p:bldP spid="37" grpId="0"/>
      <p:bldP spid="38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36</a:t>
            </a:fld>
            <a:endParaRPr lang="en-US"/>
          </a:p>
        </p:txBody>
      </p:sp>
      <p:pic>
        <p:nvPicPr>
          <p:cNvPr id="6" name="Picture 8" descr="C:\Users\1\Desktop\Picture2_副本.png"/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9306" l="0" r="97297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769" y="2860924"/>
            <a:ext cx="1571836" cy="2039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9" descr="C:\Users\1\Desktop\orange_副本.png"/>
          <p:cNvPicPr>
            <a:picLocks noChangeAspect="1" noChangeArrowheads="1"/>
          </p:cNvPicPr>
          <p:nvPr/>
        </p:nvPicPr>
        <p:blipFill>
          <a:blip r:embed="rId4">
            <a:alphaModFix amt="3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006" y="1915151"/>
            <a:ext cx="2605566" cy="1600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1" descr="C:\Users\1\Desktop\Picture2_副本.png"/>
          <p:cNvPicPr>
            <a:picLocks noChangeAspect="1" noChangeArrowheads="1"/>
          </p:cNvPicPr>
          <p:nvPr/>
        </p:nvPicPr>
        <p:blipFill>
          <a:blip r:embed="rId6">
            <a:alphaModFix amt="35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99306" l="0" r="10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7717" y="2892238"/>
            <a:ext cx="2390883" cy="2001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2" descr="C:\Users\1\Desktop\blue_副本.png"/>
          <p:cNvPicPr>
            <a:picLocks noChangeAspect="1" noChangeArrowheads="1"/>
          </p:cNvPicPr>
          <p:nvPr/>
        </p:nvPicPr>
        <p:blipFill>
          <a:blip r:embed="rId8">
            <a:alphaModFix amt="35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97414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134" y="1906435"/>
            <a:ext cx="1585997" cy="1642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352" y="2414392"/>
            <a:ext cx="2743200" cy="1970254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1568102" y="459595"/>
            <a:ext cx="3109922" cy="768054"/>
          </a:xfrm>
        </p:spPr>
        <p:txBody>
          <a:bodyPr>
            <a:normAutofit/>
          </a:bodyPr>
          <a:lstStyle/>
          <a:p>
            <a:r>
              <a:rPr lang="en-US" altLang="zh-CN" sz="3200" smtClean="0"/>
              <a:t>Roadmap</a:t>
            </a:r>
            <a:endParaRPr lang="en-US" sz="3200" dirty="0"/>
          </a:p>
        </p:txBody>
      </p:sp>
      <p:sp>
        <p:nvSpPr>
          <p:cNvPr id="15" name="Rectangle 14"/>
          <p:cNvSpPr/>
          <p:nvPr/>
        </p:nvSpPr>
        <p:spPr>
          <a:xfrm>
            <a:off x="214135" y="1914916"/>
            <a:ext cx="2935466" cy="2978884"/>
          </a:xfrm>
          <a:prstGeom prst="rect">
            <a:avLst/>
          </a:prstGeom>
          <a:noFill/>
          <a:ln w="28575">
            <a:solidFill>
              <a:srgbClr val="FFFF00"/>
            </a:solidFill>
          </a:ln>
          <a:effectLst>
            <a:glow rad="63500">
              <a:schemeClr val="accent4">
                <a:lumMod val="60000"/>
                <a:lumOff val="40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5965609" y="459595"/>
            <a:ext cx="3109922" cy="768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Times" charset="0"/>
                <a:ea typeface="Times" charset="0"/>
                <a:cs typeface="Times" charset="0"/>
              </a:defRPr>
            </a:lvl1pPr>
          </a:lstStyle>
          <a:p>
            <a:r>
              <a:rPr lang="en-US" altLang="zh-CN" sz="3200" dirty="0" smtClean="0"/>
              <a:t>Toolbox</a:t>
            </a:r>
            <a:endParaRPr lang="en-US" sz="3200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3052293" y="1933969"/>
            <a:ext cx="0" cy="2947304"/>
          </a:xfrm>
          <a:prstGeom prst="line">
            <a:avLst/>
          </a:prstGeom>
          <a:ln>
            <a:solidFill>
              <a:srgbClr val="FF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274506" y="3395095"/>
            <a:ext cx="1405068" cy="0"/>
          </a:xfrm>
          <a:prstGeom prst="line">
            <a:avLst/>
          </a:prstGeom>
          <a:ln>
            <a:solidFill>
              <a:srgbClr val="FF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74506" y="3198618"/>
            <a:ext cx="412338" cy="411480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0" y="1420293"/>
            <a:ext cx="237048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Behavior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prediction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 flipH="1" flipV="1">
            <a:off x="688932" y="1820403"/>
            <a:ext cx="175364" cy="3591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254433" y="4900063"/>
            <a:ext cx="353778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Suspicious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behavior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detection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25" name="Straight Connector 24"/>
          <p:cNvCxnSpPr/>
          <p:nvPr/>
        </p:nvCxnSpPr>
        <p:spPr>
          <a:xfrm flipH="1" flipV="1">
            <a:off x="759359" y="4571893"/>
            <a:ext cx="175364" cy="3591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H="1" flipV="1">
            <a:off x="1333500" y="1820403"/>
            <a:ext cx="584200" cy="3591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H="1">
            <a:off x="1177718" y="4571893"/>
            <a:ext cx="892382" cy="3591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Cube 29"/>
          <p:cNvSpPr/>
          <p:nvPr/>
        </p:nvSpPr>
        <p:spPr>
          <a:xfrm>
            <a:off x="2021028" y="3090428"/>
            <a:ext cx="701458" cy="584038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751038" y="3041302"/>
            <a:ext cx="393566" cy="3501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1060166" y="3097336"/>
            <a:ext cx="393566" cy="3501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883628" y="3272431"/>
            <a:ext cx="393566" cy="3501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  <a:latin typeface="Times" charset="0"/>
              <a:ea typeface="Times" charset="0"/>
              <a:cs typeface="Times" charset="0"/>
            </a:endParaRP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3365" y="1246691"/>
            <a:ext cx="914400" cy="727985"/>
          </a:xfrm>
          <a:prstGeom prst="rect">
            <a:avLst/>
          </a:prstGeom>
        </p:spPr>
      </p:pic>
      <p:sp>
        <p:nvSpPr>
          <p:cNvPr id="35" name="Rectangle 34"/>
          <p:cNvSpPr/>
          <p:nvPr/>
        </p:nvSpPr>
        <p:spPr>
          <a:xfrm>
            <a:off x="3531568" y="1250097"/>
            <a:ext cx="4825031" cy="984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Ph.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D.,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Tsinghua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University,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Beijing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(2015)</a:t>
            </a:r>
            <a:endParaRPr lang="zh-CN" altLang="en-US" sz="2000" b="1" dirty="0" smtClean="0">
              <a:latin typeface="Times" charset="0"/>
              <a:ea typeface="Times" charset="0"/>
              <a:cs typeface="Times" charset="0"/>
            </a:endParaRPr>
          </a:p>
          <a:p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“Modeling</a:t>
            </a:r>
            <a:r>
              <a:rPr lang="zh-CN" altLang="en-US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Complex</a:t>
            </a:r>
            <a:r>
              <a:rPr lang="zh-CN" altLang="en-US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Behaviors</a:t>
            </a:r>
            <a:r>
              <a:rPr lang="zh-CN" altLang="en-US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in</a:t>
            </a:r>
            <a:r>
              <a:rPr lang="zh-CN" altLang="en-US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Social</a:t>
            </a:r>
            <a:r>
              <a:rPr lang="zh-CN" altLang="en-US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Media”</a:t>
            </a:r>
            <a:endParaRPr lang="zh-CN" altLang="en-US" b="1" dirty="0" smtClean="0">
              <a:latin typeface="Times" charset="0"/>
              <a:ea typeface="Times" charset="0"/>
              <a:cs typeface="Times" charset="0"/>
            </a:endParaRPr>
          </a:p>
          <a:p>
            <a:r>
              <a:rPr lang="en-US" altLang="zh-CN" sz="2000" b="1" i="1" dirty="0" smtClean="0">
                <a:latin typeface="Times" charset="0"/>
                <a:ea typeface="Times" charset="0"/>
                <a:cs typeface="Times" charset="0"/>
              </a:rPr>
              <a:t>Dissertation</a:t>
            </a:r>
            <a:r>
              <a:rPr lang="zh-CN" altLang="en-US" sz="2000" b="1" i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i="1" dirty="0" smtClean="0">
                <a:latin typeface="Times" charset="0"/>
                <a:ea typeface="Times" charset="0"/>
                <a:cs typeface="Times" charset="0"/>
              </a:rPr>
              <a:t>Award</a:t>
            </a:r>
            <a:endParaRPr lang="en-US" sz="2000" b="1" i="1" dirty="0">
              <a:latin typeface="Times" charset="0"/>
              <a:ea typeface="Times" charset="0"/>
              <a:cs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4614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/>
      <p:bldP spid="35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37</a:t>
            </a:fld>
            <a:endParaRPr lang="en-US"/>
          </a:p>
        </p:txBody>
      </p:sp>
      <p:pic>
        <p:nvPicPr>
          <p:cNvPr id="6" name="Picture 8" descr="C:\Users\1\Desktop\Picture2_副本.png"/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9306" l="0" r="97297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769" y="2860924"/>
            <a:ext cx="1571836" cy="2039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9" descr="C:\Users\1\Desktop\orange_副本.png"/>
          <p:cNvPicPr>
            <a:picLocks noChangeAspect="1" noChangeArrowheads="1"/>
          </p:cNvPicPr>
          <p:nvPr/>
        </p:nvPicPr>
        <p:blipFill>
          <a:blip r:embed="rId4">
            <a:alphaModFix amt="3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006" y="1915151"/>
            <a:ext cx="2605566" cy="1600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1" descr="C:\Users\1\Desktop\Picture2_副本.png"/>
          <p:cNvPicPr>
            <a:picLocks noChangeAspect="1" noChangeArrowheads="1"/>
          </p:cNvPicPr>
          <p:nvPr/>
        </p:nvPicPr>
        <p:blipFill>
          <a:blip r:embed="rId6">
            <a:alphaModFix amt="35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99306" l="0" r="10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7717" y="2892238"/>
            <a:ext cx="2390883" cy="2001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2" descr="C:\Users\1\Desktop\blue_副本.png"/>
          <p:cNvPicPr>
            <a:picLocks noChangeAspect="1" noChangeArrowheads="1"/>
          </p:cNvPicPr>
          <p:nvPr/>
        </p:nvPicPr>
        <p:blipFill>
          <a:blip r:embed="rId8">
            <a:alphaModFix amt="35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97414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134" y="1906435"/>
            <a:ext cx="1585997" cy="1642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9252" y="2414392"/>
            <a:ext cx="2743200" cy="1970254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1568102" y="459595"/>
            <a:ext cx="3109922" cy="768054"/>
          </a:xfrm>
        </p:spPr>
        <p:txBody>
          <a:bodyPr>
            <a:normAutofit/>
          </a:bodyPr>
          <a:lstStyle/>
          <a:p>
            <a:r>
              <a:rPr lang="en-US" altLang="zh-CN" sz="3200" smtClean="0"/>
              <a:t>Roadmap</a:t>
            </a:r>
            <a:endParaRPr lang="en-US" sz="3200" dirty="0"/>
          </a:p>
        </p:txBody>
      </p:sp>
      <p:sp>
        <p:nvSpPr>
          <p:cNvPr id="15" name="Rectangle 14"/>
          <p:cNvSpPr/>
          <p:nvPr/>
        </p:nvSpPr>
        <p:spPr>
          <a:xfrm>
            <a:off x="214135" y="1914916"/>
            <a:ext cx="2935466" cy="2978884"/>
          </a:xfrm>
          <a:prstGeom prst="rect">
            <a:avLst/>
          </a:prstGeom>
          <a:noFill/>
          <a:ln w="28575">
            <a:solidFill>
              <a:srgbClr val="FFFF00"/>
            </a:solidFill>
          </a:ln>
          <a:effectLst>
            <a:glow rad="63500">
              <a:schemeClr val="accent4">
                <a:lumMod val="60000"/>
                <a:lumOff val="40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5965609" y="459595"/>
            <a:ext cx="3109922" cy="768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Times" charset="0"/>
                <a:ea typeface="Times" charset="0"/>
                <a:cs typeface="Times" charset="0"/>
              </a:defRPr>
            </a:lvl1pPr>
          </a:lstStyle>
          <a:p>
            <a:r>
              <a:rPr lang="en-US" altLang="zh-CN" sz="3200" dirty="0" smtClean="0"/>
              <a:t>Toolbox</a:t>
            </a:r>
            <a:endParaRPr lang="en-US" sz="3200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3052293" y="1933969"/>
            <a:ext cx="0" cy="2947304"/>
          </a:xfrm>
          <a:prstGeom prst="line">
            <a:avLst/>
          </a:prstGeom>
          <a:ln>
            <a:solidFill>
              <a:srgbClr val="FF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274506" y="3395095"/>
            <a:ext cx="1405068" cy="0"/>
          </a:xfrm>
          <a:prstGeom prst="line">
            <a:avLst/>
          </a:prstGeom>
          <a:ln>
            <a:solidFill>
              <a:srgbClr val="FF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74506" y="3198618"/>
            <a:ext cx="412338" cy="411480"/>
          </a:xfrm>
          <a:prstGeom prst="rect">
            <a:avLst/>
          </a:prstGeom>
        </p:spPr>
      </p:pic>
      <p:sp>
        <p:nvSpPr>
          <p:cNvPr id="29" name="Rectangle 28"/>
          <p:cNvSpPr/>
          <p:nvPr/>
        </p:nvSpPr>
        <p:spPr>
          <a:xfrm>
            <a:off x="163334" y="1192286"/>
            <a:ext cx="404468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T1:</a:t>
            </a:r>
            <a:r>
              <a:rPr lang="zh-CN" altLang="en-US" sz="2000" b="1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Mining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behavior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networks</a:t>
            </a:r>
            <a:endParaRPr lang="zh-CN" altLang="en-US" sz="2000" b="1" dirty="0" smtClean="0">
              <a:latin typeface="Times" charset="0"/>
              <a:ea typeface="Times" charset="0"/>
              <a:cs typeface="Times" charset="0"/>
            </a:endParaRPr>
          </a:p>
          <a:p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with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social,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spatiotemporal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contexts</a:t>
            </a:r>
            <a:endParaRPr lang="en-US" sz="2000" b="1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8" name="Oval 27"/>
          <p:cNvSpPr>
            <a:spLocks noChangeAspect="1"/>
          </p:cNvSpPr>
          <p:nvPr/>
        </p:nvSpPr>
        <p:spPr>
          <a:xfrm>
            <a:off x="3624893" y="3907996"/>
            <a:ext cx="457200" cy="457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u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36" name="Oval 35"/>
          <p:cNvSpPr>
            <a:spLocks noChangeAspect="1"/>
          </p:cNvSpPr>
          <p:nvPr/>
        </p:nvSpPr>
        <p:spPr>
          <a:xfrm>
            <a:off x="5292791" y="4203447"/>
            <a:ext cx="457200" cy="4572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smtClean="0">
                <a:latin typeface="Times" charset="0"/>
                <a:ea typeface="Times" charset="0"/>
                <a:cs typeface="Times" charset="0"/>
              </a:rPr>
              <a:t>i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37" name="Oval 36"/>
          <p:cNvSpPr>
            <a:spLocks noChangeAspect="1"/>
          </p:cNvSpPr>
          <p:nvPr/>
        </p:nvSpPr>
        <p:spPr>
          <a:xfrm>
            <a:off x="3644147" y="4762208"/>
            <a:ext cx="457200" cy="4572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Times" charset="0"/>
                <a:ea typeface="Times" charset="0"/>
                <a:cs typeface="Times" charset="0"/>
              </a:rPr>
              <a:t>l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38" name="Oval 37"/>
          <p:cNvSpPr>
            <a:spLocks noChangeAspect="1"/>
          </p:cNvSpPr>
          <p:nvPr/>
        </p:nvSpPr>
        <p:spPr>
          <a:xfrm>
            <a:off x="5015747" y="5727036"/>
            <a:ext cx="457200" cy="45720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@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5203860" y="3847420"/>
            <a:ext cx="2696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t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40" name="Oval 39"/>
          <p:cNvSpPr>
            <a:spLocks noChangeAspect="1"/>
          </p:cNvSpPr>
          <p:nvPr/>
        </p:nvSpPr>
        <p:spPr>
          <a:xfrm>
            <a:off x="3872747" y="5269836"/>
            <a:ext cx="457200" cy="4572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a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41" name="Oval 40"/>
          <p:cNvSpPr>
            <a:spLocks noChangeAspect="1"/>
          </p:cNvSpPr>
          <p:nvPr/>
        </p:nvSpPr>
        <p:spPr>
          <a:xfrm>
            <a:off x="4329947" y="5727036"/>
            <a:ext cx="457200" cy="4572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h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42" name="Straight Connector 41"/>
          <p:cNvCxnSpPr>
            <a:stCxn id="36" idx="1"/>
            <a:endCxn id="28" idx="6"/>
          </p:cNvCxnSpPr>
          <p:nvPr/>
        </p:nvCxnSpPr>
        <p:spPr>
          <a:xfrm flipH="1" flipV="1">
            <a:off x="4082093" y="4136596"/>
            <a:ext cx="1277653" cy="1338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stCxn id="36" idx="2"/>
            <a:endCxn id="37" idx="6"/>
          </p:cNvCxnSpPr>
          <p:nvPr/>
        </p:nvCxnSpPr>
        <p:spPr>
          <a:xfrm flipH="1">
            <a:off x="4101347" y="4432047"/>
            <a:ext cx="1191444" cy="5587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stCxn id="36" idx="3"/>
            <a:endCxn id="40" idx="7"/>
          </p:cNvCxnSpPr>
          <p:nvPr/>
        </p:nvCxnSpPr>
        <p:spPr>
          <a:xfrm flipH="1">
            <a:off x="4262992" y="4593692"/>
            <a:ext cx="1096754" cy="74309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stCxn id="36" idx="4"/>
            <a:endCxn id="41" idx="7"/>
          </p:cNvCxnSpPr>
          <p:nvPr/>
        </p:nvCxnSpPr>
        <p:spPr>
          <a:xfrm flipH="1">
            <a:off x="4720192" y="4660647"/>
            <a:ext cx="801199" cy="11333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>
            <a:stCxn id="36" idx="5"/>
            <a:endCxn id="38" idx="7"/>
          </p:cNvCxnSpPr>
          <p:nvPr/>
        </p:nvCxnSpPr>
        <p:spPr>
          <a:xfrm flipH="1">
            <a:off x="5405992" y="4593692"/>
            <a:ext cx="277044" cy="120029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/>
          <p:cNvSpPr>
            <a:spLocks noChangeAspect="1"/>
          </p:cNvSpPr>
          <p:nvPr/>
        </p:nvSpPr>
        <p:spPr>
          <a:xfrm rot="1899239">
            <a:off x="3182009" y="4869461"/>
            <a:ext cx="2560320" cy="1276979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2067065" y="5654876"/>
            <a:ext cx="17516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Structured</a:t>
            </a:r>
            <a:r>
              <a:rPr lang="zh-CN" altLang="en-US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data</a:t>
            </a:r>
            <a:endParaRPr lang="en-US" b="1" dirty="0"/>
          </a:p>
        </p:txBody>
      </p:sp>
      <p:pic>
        <p:nvPicPr>
          <p:cNvPr id="51" name="Picture 50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8707" y="4980758"/>
            <a:ext cx="914400" cy="912207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8707" y="3214775"/>
            <a:ext cx="914400" cy="597103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8707" y="3927446"/>
            <a:ext cx="914400" cy="914400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</p:pic>
      <p:cxnSp>
        <p:nvCxnSpPr>
          <p:cNvPr id="54" name="Straight Connector 53"/>
          <p:cNvCxnSpPr>
            <a:stCxn id="36" idx="6"/>
            <a:endCxn id="52" idx="1"/>
          </p:cNvCxnSpPr>
          <p:nvPr/>
        </p:nvCxnSpPr>
        <p:spPr>
          <a:xfrm flipV="1">
            <a:off x="5749991" y="3513327"/>
            <a:ext cx="278716" cy="9187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>
            <a:stCxn id="36" idx="6"/>
            <a:endCxn id="53" idx="1"/>
          </p:cNvCxnSpPr>
          <p:nvPr/>
        </p:nvCxnSpPr>
        <p:spPr>
          <a:xfrm flipV="1">
            <a:off x="5749991" y="4384646"/>
            <a:ext cx="278716" cy="4740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36" idx="6"/>
            <a:endCxn id="51" idx="1"/>
          </p:cNvCxnSpPr>
          <p:nvPr/>
        </p:nvCxnSpPr>
        <p:spPr>
          <a:xfrm>
            <a:off x="5749991" y="4432047"/>
            <a:ext cx="278716" cy="100481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tangle 64"/>
          <p:cNvSpPr/>
          <p:nvPr/>
        </p:nvSpPr>
        <p:spPr>
          <a:xfrm>
            <a:off x="6028707" y="2722821"/>
            <a:ext cx="29186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Rich</a:t>
            </a:r>
            <a:r>
              <a:rPr lang="zh-CN" altLang="en-US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unstructured</a:t>
            </a:r>
            <a:r>
              <a:rPr lang="zh-CN" altLang="en-US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text</a:t>
            </a:r>
            <a:r>
              <a:rPr lang="zh-CN" altLang="en-US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data</a:t>
            </a:r>
            <a:endParaRPr lang="en-US" b="1" dirty="0"/>
          </a:p>
        </p:txBody>
      </p:sp>
      <p:sp>
        <p:nvSpPr>
          <p:cNvPr id="66" name="Rectangle 65"/>
          <p:cNvSpPr/>
          <p:nvPr/>
        </p:nvSpPr>
        <p:spPr>
          <a:xfrm>
            <a:off x="6998277" y="3298397"/>
            <a:ext cx="21852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mtClean="0">
                <a:latin typeface="Times" charset="0"/>
                <a:ea typeface="Times" charset="0"/>
                <a:cs typeface="Times" charset="0"/>
              </a:rPr>
              <a:t>tweets</a:t>
            </a:r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,</a:t>
            </a:r>
            <a:r>
              <a:rPr lang="zh-CN" altLang="en-US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news,</a:t>
            </a:r>
            <a:r>
              <a:rPr lang="zh-CN" altLang="en-US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dirty="0" err="1" smtClean="0">
                <a:latin typeface="Times" charset="0"/>
                <a:ea typeface="Times" charset="0"/>
                <a:cs typeface="Times" charset="0"/>
              </a:rPr>
              <a:t>msgs</a:t>
            </a:r>
            <a:r>
              <a:rPr lang="is-IS" altLang="zh-CN" dirty="0" smtClean="0">
                <a:latin typeface="Times" charset="0"/>
                <a:ea typeface="Times" charset="0"/>
                <a:cs typeface="Times" charset="0"/>
              </a:rPr>
              <a:t>…</a:t>
            </a:r>
            <a:endParaRPr lang="en-US" dirty="0"/>
          </a:p>
        </p:txBody>
      </p:sp>
      <p:sp>
        <p:nvSpPr>
          <p:cNvPr id="67" name="Rectangle 66"/>
          <p:cNvSpPr/>
          <p:nvPr/>
        </p:nvSpPr>
        <p:spPr>
          <a:xfrm>
            <a:off x="6991396" y="4061396"/>
            <a:ext cx="205854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>
                <a:latin typeface="Times" charset="0"/>
                <a:ea typeface="Times" charset="0"/>
                <a:cs typeface="Times" charset="0"/>
              </a:rPr>
              <a:t>p</a:t>
            </a:r>
            <a:r>
              <a:rPr lang="en-US" altLang="zh-CN" smtClean="0">
                <a:latin typeface="Times" charset="0"/>
                <a:ea typeface="Times" charset="0"/>
                <a:cs typeface="Times" charset="0"/>
              </a:rPr>
              <a:t>roduct/restaurant</a:t>
            </a:r>
            <a:r>
              <a:rPr lang="zh-CN" altLang="en-US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review</a:t>
            </a:r>
            <a:r>
              <a:rPr lang="is-IS" altLang="zh-CN" dirty="0" smtClean="0">
                <a:latin typeface="Times" charset="0"/>
                <a:ea typeface="Times" charset="0"/>
                <a:cs typeface="Times" charset="0"/>
              </a:rPr>
              <a:t>…</a:t>
            </a:r>
            <a:endParaRPr lang="en-US" dirty="0"/>
          </a:p>
        </p:txBody>
      </p:sp>
      <p:sp>
        <p:nvSpPr>
          <p:cNvPr id="68" name="Rectangle 67"/>
          <p:cNvSpPr/>
          <p:nvPr/>
        </p:nvSpPr>
        <p:spPr>
          <a:xfrm>
            <a:off x="6991396" y="4975196"/>
            <a:ext cx="215260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Times" charset="0"/>
                <a:ea typeface="Times" charset="0"/>
                <a:cs typeface="Times" charset="0"/>
              </a:rPr>
              <a:t>p</a:t>
            </a:r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ublications</a:t>
            </a:r>
            <a:r>
              <a:rPr lang="zh-CN" altLang="en-US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(abstract/full</a:t>
            </a:r>
            <a:r>
              <a:rPr lang="zh-CN" altLang="en-US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text):</a:t>
            </a:r>
            <a:endParaRPr lang="zh-CN" altLang="en-US" dirty="0" smtClean="0">
              <a:latin typeface="Times" charset="0"/>
              <a:ea typeface="Times" charset="0"/>
              <a:cs typeface="Times" charset="0"/>
            </a:endParaRPr>
          </a:p>
          <a:p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PubMed,</a:t>
            </a:r>
            <a:r>
              <a:rPr lang="zh-CN" altLang="en-US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dirty="0" err="1" smtClean="0">
                <a:latin typeface="Times" charset="0"/>
                <a:ea typeface="Times" charset="0"/>
                <a:cs typeface="Times" charset="0"/>
              </a:rPr>
              <a:t>dblp</a:t>
            </a:r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,</a:t>
            </a:r>
            <a:r>
              <a:rPr lang="zh-CN" altLang="en-US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dirty="0" err="1" smtClean="0">
                <a:latin typeface="Times" charset="0"/>
                <a:ea typeface="Times" charset="0"/>
                <a:cs typeface="Times" charset="0"/>
              </a:rPr>
              <a:t>acmdl</a:t>
            </a:r>
            <a:endParaRPr lang="en-US" dirty="0"/>
          </a:p>
        </p:txBody>
      </p:sp>
      <p:sp>
        <p:nvSpPr>
          <p:cNvPr id="69" name="Rectangle 68"/>
          <p:cNvSpPr/>
          <p:nvPr/>
        </p:nvSpPr>
        <p:spPr>
          <a:xfrm>
            <a:off x="3328799" y="3423640"/>
            <a:ext cx="211468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i="1" dirty="0" smtClean="0">
                <a:latin typeface="Times" charset="0"/>
                <a:ea typeface="Times" charset="0"/>
                <a:cs typeface="Times" charset="0"/>
              </a:rPr>
              <a:t>Behavior</a:t>
            </a:r>
            <a:r>
              <a:rPr lang="zh-CN" altLang="en-US" sz="2000" b="1" i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i="1" dirty="0" smtClean="0">
                <a:latin typeface="Times" charset="0"/>
                <a:ea typeface="Times" charset="0"/>
                <a:cs typeface="Times" charset="0"/>
              </a:rPr>
              <a:t>Network</a:t>
            </a:r>
            <a:endParaRPr lang="en-US" sz="2000" b="1" i="1" dirty="0"/>
          </a:p>
        </p:txBody>
      </p:sp>
      <p:sp>
        <p:nvSpPr>
          <p:cNvPr id="71" name="Rectangle 70"/>
          <p:cNvSpPr/>
          <p:nvPr/>
        </p:nvSpPr>
        <p:spPr>
          <a:xfrm>
            <a:off x="4696925" y="1313189"/>
            <a:ext cx="264249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i="1" dirty="0" smtClean="0">
                <a:latin typeface="Times" charset="0"/>
                <a:ea typeface="Times" charset="0"/>
                <a:cs typeface="Times" charset="0"/>
              </a:rPr>
              <a:t>Information</a:t>
            </a:r>
            <a:r>
              <a:rPr lang="zh-CN" altLang="en-US" sz="2000" b="1" i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i="1" dirty="0" smtClean="0">
                <a:latin typeface="Times" charset="0"/>
                <a:ea typeface="Times" charset="0"/>
                <a:cs typeface="Times" charset="0"/>
              </a:rPr>
              <a:t>Network</a:t>
            </a:r>
            <a:endParaRPr lang="zh-CN" altLang="en-US" sz="2000" b="1" i="1" dirty="0" smtClean="0">
              <a:latin typeface="Times" charset="0"/>
              <a:ea typeface="Times" charset="0"/>
              <a:cs typeface="Times" charset="0"/>
            </a:endParaRPr>
          </a:p>
          <a:p>
            <a:r>
              <a:rPr lang="en-US" altLang="zh-CN" sz="2000" b="1" i="1" dirty="0" smtClean="0">
                <a:latin typeface="Times" charset="0"/>
                <a:ea typeface="Times" charset="0"/>
                <a:cs typeface="Times" charset="0"/>
              </a:rPr>
              <a:t>(entities,</a:t>
            </a:r>
            <a:r>
              <a:rPr lang="zh-CN" altLang="en-US" sz="2000" b="1" i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i="1" dirty="0" smtClean="0">
                <a:latin typeface="Times" charset="0"/>
                <a:ea typeface="Times" charset="0"/>
                <a:cs typeface="Times" charset="0"/>
              </a:rPr>
              <a:t>attributes,</a:t>
            </a:r>
            <a:r>
              <a:rPr lang="zh-CN" altLang="en-US" sz="2000" b="1" i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i="1" dirty="0" smtClean="0">
                <a:latin typeface="Times" charset="0"/>
                <a:ea typeface="Times" charset="0"/>
                <a:cs typeface="Times" charset="0"/>
              </a:rPr>
              <a:t>relationships)</a:t>
            </a:r>
            <a:endParaRPr lang="en-US" sz="2000" b="1" i="1" dirty="0"/>
          </a:p>
        </p:txBody>
      </p:sp>
      <p:sp>
        <p:nvSpPr>
          <p:cNvPr id="73" name="Bent Arrow 72"/>
          <p:cNvSpPr/>
          <p:nvPr/>
        </p:nvSpPr>
        <p:spPr>
          <a:xfrm flipH="1">
            <a:off x="7037967" y="1690810"/>
            <a:ext cx="564660" cy="1057561"/>
          </a:xfrm>
          <a:prstGeom prst="bentArrow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4" name="Bent Arrow 73"/>
          <p:cNvSpPr/>
          <p:nvPr/>
        </p:nvSpPr>
        <p:spPr>
          <a:xfrm rot="5400000" flipV="1">
            <a:off x="3596757" y="2304746"/>
            <a:ext cx="1611673" cy="569025"/>
          </a:xfrm>
          <a:prstGeom prst="bentArrow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4315311" y="2405597"/>
            <a:ext cx="13003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Integration</a:t>
            </a:r>
            <a:endParaRPr lang="en-US" b="1" dirty="0"/>
          </a:p>
        </p:txBody>
      </p:sp>
      <p:sp>
        <p:nvSpPr>
          <p:cNvPr id="76" name="Rectangle 75"/>
          <p:cNvSpPr/>
          <p:nvPr/>
        </p:nvSpPr>
        <p:spPr>
          <a:xfrm>
            <a:off x="7614875" y="1870246"/>
            <a:ext cx="146065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Structuring</a:t>
            </a:r>
            <a:endParaRPr lang="zh-CN" altLang="en-US" b="1" dirty="0" smtClean="0">
              <a:latin typeface="Times" charset="0"/>
              <a:ea typeface="Times" charset="0"/>
              <a:cs typeface="Times" charset="0"/>
            </a:endParaRPr>
          </a:p>
          <a:p>
            <a:r>
              <a:rPr lang="en-US" altLang="zh-CN" b="1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(text</a:t>
            </a:r>
            <a:r>
              <a:rPr lang="zh-CN" altLang="en-US" b="1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b="1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mining)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359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36" grpId="0" animBg="1"/>
      <p:bldP spid="37" grpId="0" animBg="1"/>
      <p:bldP spid="38" grpId="0" animBg="1"/>
      <p:bldP spid="39" grpId="0"/>
      <p:bldP spid="40" grpId="0" animBg="1"/>
      <p:bldP spid="41" grpId="0" animBg="1"/>
      <p:bldP spid="49" grpId="0" animBg="1"/>
      <p:bldP spid="50" grpId="0"/>
      <p:bldP spid="65" grpId="0"/>
      <p:bldP spid="66" grpId="0"/>
      <p:bldP spid="67" grpId="0"/>
      <p:bldP spid="68" grpId="0"/>
      <p:bldP spid="69" grpId="0"/>
      <p:bldP spid="71" grpId="0"/>
      <p:bldP spid="73" grpId="0" animBg="1"/>
      <p:bldP spid="74" grpId="0" animBg="1"/>
      <p:bldP spid="75" grpId="0"/>
      <p:bldP spid="76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38</a:t>
            </a:fld>
            <a:endParaRPr lang="en-US"/>
          </a:p>
        </p:txBody>
      </p:sp>
      <p:pic>
        <p:nvPicPr>
          <p:cNvPr id="6" name="Picture 8" descr="C:\Users\1\Desktop\Picture2_副本.png"/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9306" l="0" r="97297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769" y="2860924"/>
            <a:ext cx="1571836" cy="2039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9" descr="C:\Users\1\Desktop\orange_副本.png"/>
          <p:cNvPicPr>
            <a:picLocks noChangeAspect="1" noChangeArrowheads="1"/>
          </p:cNvPicPr>
          <p:nvPr/>
        </p:nvPicPr>
        <p:blipFill>
          <a:blip r:embed="rId4">
            <a:alphaModFix amt="3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006" y="1915151"/>
            <a:ext cx="2605566" cy="1600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1" descr="C:\Users\1\Desktop\Picture2_副本.png"/>
          <p:cNvPicPr>
            <a:picLocks noChangeAspect="1" noChangeArrowheads="1"/>
          </p:cNvPicPr>
          <p:nvPr/>
        </p:nvPicPr>
        <p:blipFill>
          <a:blip r:embed="rId6">
            <a:alphaModFix amt="35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99306" l="0" r="10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7717" y="2892238"/>
            <a:ext cx="2390883" cy="2001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2" descr="C:\Users\1\Desktop\blue_副本.png"/>
          <p:cNvPicPr>
            <a:picLocks noChangeAspect="1" noChangeArrowheads="1"/>
          </p:cNvPicPr>
          <p:nvPr/>
        </p:nvPicPr>
        <p:blipFill>
          <a:blip r:embed="rId8">
            <a:alphaModFix amt="35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97414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134" y="1906435"/>
            <a:ext cx="1585997" cy="1642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352" y="2414392"/>
            <a:ext cx="2743200" cy="1970254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1568102" y="459595"/>
            <a:ext cx="3109922" cy="768054"/>
          </a:xfrm>
        </p:spPr>
        <p:txBody>
          <a:bodyPr>
            <a:normAutofit/>
          </a:bodyPr>
          <a:lstStyle/>
          <a:p>
            <a:r>
              <a:rPr lang="en-US" altLang="zh-CN" sz="3200" smtClean="0"/>
              <a:t>Roadmap</a:t>
            </a:r>
            <a:endParaRPr lang="en-US" sz="3200" dirty="0"/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5965609" y="459595"/>
            <a:ext cx="3109922" cy="768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Times" charset="0"/>
                <a:ea typeface="Times" charset="0"/>
                <a:cs typeface="Times" charset="0"/>
              </a:defRPr>
            </a:lvl1pPr>
          </a:lstStyle>
          <a:p>
            <a:r>
              <a:rPr lang="en-US" altLang="zh-CN" sz="3200" dirty="0" smtClean="0"/>
              <a:t>Toolbox</a:t>
            </a:r>
            <a:endParaRPr lang="en-US" sz="3200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3052293" y="1933969"/>
            <a:ext cx="0" cy="2947304"/>
          </a:xfrm>
          <a:prstGeom prst="line">
            <a:avLst/>
          </a:prstGeom>
          <a:ln>
            <a:solidFill>
              <a:srgbClr val="FF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1048" y="1937743"/>
            <a:ext cx="407542" cy="407542"/>
          </a:xfrm>
          <a:prstGeom prst="rect">
            <a:avLst/>
          </a:prstGeom>
        </p:spPr>
      </p:pic>
      <p:cxnSp>
        <p:nvCxnSpPr>
          <p:cNvPr id="23" name="Straight Connector 22"/>
          <p:cNvCxnSpPr/>
          <p:nvPr/>
        </p:nvCxnSpPr>
        <p:spPr>
          <a:xfrm>
            <a:off x="274506" y="3395095"/>
            <a:ext cx="1405068" cy="0"/>
          </a:xfrm>
          <a:prstGeom prst="line">
            <a:avLst/>
          </a:prstGeom>
          <a:ln>
            <a:solidFill>
              <a:srgbClr val="FF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74506" y="3198618"/>
            <a:ext cx="412338" cy="411480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3268590" y="1782575"/>
            <a:ext cx="513846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Worked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as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Postdoctoral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Research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Associate</a:t>
            </a:r>
            <a:endParaRPr lang="zh-CN" altLang="en-US" sz="2000" dirty="0">
              <a:latin typeface="Times" charset="0"/>
              <a:ea typeface="Times" charset="0"/>
              <a:cs typeface="Times" charset="0"/>
            </a:endParaRPr>
          </a:p>
          <a:p>
            <a:r>
              <a:rPr lang="en-US" altLang="zh-CN" sz="2000" dirty="0">
                <a:latin typeface="Times" charset="0"/>
                <a:ea typeface="Times" charset="0"/>
                <a:cs typeface="Times" charset="0"/>
              </a:rPr>
              <a:t>w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ith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Prof.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err="1" smtClean="0">
                <a:latin typeface="Times" charset="0"/>
                <a:ea typeface="Times" charset="0"/>
                <a:cs typeface="Times" charset="0"/>
              </a:rPr>
              <a:t>Jiawei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Han</a:t>
            </a:r>
            <a:r>
              <a:rPr lang="zh-CN" altLang="en-US" sz="2000" b="1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(UIUC)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since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Aug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2015</a:t>
            </a:r>
            <a:endParaRPr lang="zh-CN" altLang="en-US" sz="2000" dirty="0" smtClean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3204811" y="3880493"/>
            <a:ext cx="587072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i="1" dirty="0" smtClean="0">
                <a:latin typeface="Times" charset="0"/>
                <a:ea typeface="Times" charset="0"/>
                <a:cs typeface="Times" charset="0"/>
              </a:rPr>
              <a:t>Group’s</a:t>
            </a:r>
            <a:r>
              <a:rPr lang="zh-CN" altLang="en-US" sz="2000" i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i="1" dirty="0" smtClean="0">
                <a:latin typeface="Times" charset="0"/>
                <a:ea typeface="Times" charset="0"/>
                <a:cs typeface="Times" charset="0"/>
              </a:rPr>
              <a:t>Strength:</a:t>
            </a:r>
            <a:endParaRPr lang="zh-CN" altLang="en-US" sz="2000" i="1" dirty="0" smtClean="0">
              <a:latin typeface="Times" charset="0"/>
              <a:ea typeface="Times" charset="0"/>
              <a:cs typeface="Times" charset="0"/>
            </a:endParaRPr>
          </a:p>
          <a:p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Frequent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pattern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mining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(-2003)</a:t>
            </a:r>
            <a:endParaRPr lang="zh-CN" altLang="en-US" sz="2000" dirty="0" smtClean="0">
              <a:latin typeface="Times" charset="0"/>
              <a:ea typeface="Times" charset="0"/>
              <a:cs typeface="Times" charset="0"/>
            </a:endParaRPr>
          </a:p>
          <a:p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Graph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pattern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mining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(-2007)</a:t>
            </a:r>
            <a:endParaRPr lang="zh-CN" altLang="en-US" sz="2000" dirty="0" smtClean="0">
              <a:latin typeface="Times" charset="0"/>
              <a:ea typeface="Times" charset="0"/>
              <a:cs typeface="Times" charset="0"/>
            </a:endParaRPr>
          </a:p>
          <a:p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Mining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>
                <a:latin typeface="Times" charset="0"/>
                <a:ea typeface="Times" charset="0"/>
                <a:cs typeface="Times" charset="0"/>
              </a:rPr>
              <a:t>h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eterogeneous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>
                <a:latin typeface="Times" charset="0"/>
                <a:ea typeface="Times" charset="0"/>
                <a:cs typeface="Times" charset="0"/>
              </a:rPr>
              <a:t>i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nformation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>
                <a:latin typeface="Times" charset="0"/>
                <a:ea typeface="Times" charset="0"/>
                <a:cs typeface="Times" charset="0"/>
              </a:rPr>
              <a:t>n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etwork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(-2013)</a:t>
            </a:r>
            <a:endParaRPr lang="zh-CN" altLang="en-US" sz="2000" dirty="0" smtClean="0">
              <a:latin typeface="Times" charset="0"/>
              <a:ea typeface="Times" charset="0"/>
              <a:cs typeface="Times" charset="0"/>
            </a:endParaRPr>
          </a:p>
          <a:p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Automatic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Text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>
                <a:latin typeface="Times" charset="0"/>
                <a:ea typeface="Times" charset="0"/>
                <a:cs typeface="Times" charset="0"/>
              </a:rPr>
              <a:t>M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ining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(2014-):</a:t>
            </a:r>
            <a:endParaRPr lang="zh-CN" altLang="en-US" sz="2000" b="1" dirty="0" smtClean="0">
              <a:latin typeface="Times" charset="0"/>
              <a:ea typeface="Times" charset="0"/>
              <a:cs typeface="Times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altLang="zh-CN" sz="2000" b="1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Phrase</a:t>
            </a:r>
            <a:r>
              <a:rPr lang="zh-CN" altLang="en-US" sz="2000" b="1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mining</a:t>
            </a:r>
            <a:r>
              <a:rPr lang="zh-CN" altLang="en-US" sz="2000" b="1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(</a:t>
            </a:r>
            <a:r>
              <a:rPr lang="en-US" altLang="zh-CN" sz="2000" b="1" dirty="0" err="1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SegPhrase</a:t>
            </a:r>
            <a:r>
              <a:rPr lang="en-US" altLang="zh-CN" sz="2000" b="1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)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[Liu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i="1" dirty="0" smtClean="0">
                <a:latin typeface="Times" charset="0"/>
                <a:ea typeface="Times" charset="0"/>
                <a:cs typeface="Times" charset="0"/>
              </a:rPr>
              <a:t>et</a:t>
            </a:r>
            <a:r>
              <a:rPr lang="zh-CN" altLang="en-US" sz="2000" i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i="1" dirty="0" smtClean="0">
                <a:latin typeface="Times" charset="0"/>
                <a:ea typeface="Times" charset="0"/>
                <a:cs typeface="Times" charset="0"/>
              </a:rPr>
              <a:t>al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. SIGMOD]</a:t>
            </a:r>
            <a:endParaRPr lang="zh-CN" altLang="en-US" sz="2000" dirty="0" smtClean="0">
              <a:latin typeface="Times" charset="0"/>
              <a:ea typeface="Times" charset="0"/>
              <a:cs typeface="Times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Entity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recognition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and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typing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[Ren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i="1" dirty="0" smtClean="0">
                <a:latin typeface="Times" charset="0"/>
                <a:ea typeface="Times" charset="0"/>
                <a:cs typeface="Times" charset="0"/>
              </a:rPr>
              <a:t>et</a:t>
            </a:r>
            <a:r>
              <a:rPr lang="zh-CN" altLang="en-US" sz="2000" i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i="1" dirty="0" smtClean="0">
                <a:latin typeface="Times" charset="0"/>
                <a:ea typeface="Times" charset="0"/>
                <a:cs typeface="Times" charset="0"/>
              </a:rPr>
              <a:t>al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.]</a:t>
            </a:r>
            <a:endParaRPr lang="zh-CN" altLang="en-US" sz="2000" dirty="0" smtClean="0">
              <a:latin typeface="Times" charset="0"/>
              <a:ea typeface="Times" charset="0"/>
              <a:cs typeface="Times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Concept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hierarchy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discovery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[Wang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i="1" dirty="0" smtClean="0">
                <a:latin typeface="Times" charset="0"/>
                <a:ea typeface="Times" charset="0"/>
                <a:cs typeface="Times" charset="0"/>
              </a:rPr>
              <a:t>et</a:t>
            </a:r>
            <a:r>
              <a:rPr lang="zh-CN" altLang="en-US" sz="2000" i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i="1" dirty="0" smtClean="0">
                <a:latin typeface="Times" charset="0"/>
                <a:ea typeface="Times" charset="0"/>
                <a:cs typeface="Times" charset="0"/>
              </a:rPr>
              <a:t>al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.;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Liu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i="1" dirty="0" smtClean="0">
                <a:latin typeface="Times" charset="0"/>
                <a:ea typeface="Times" charset="0"/>
                <a:cs typeface="Times" charset="0"/>
              </a:rPr>
              <a:t>et</a:t>
            </a:r>
            <a:r>
              <a:rPr lang="zh-CN" altLang="en-US" sz="2000" i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i="1" dirty="0" smtClean="0">
                <a:latin typeface="Times" charset="0"/>
                <a:ea typeface="Times" charset="0"/>
                <a:cs typeface="Times" charset="0"/>
              </a:rPr>
              <a:t>al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.]</a:t>
            </a:r>
            <a:endParaRPr lang="zh-CN" altLang="en-US" sz="2000" dirty="0" smtClean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4" name="Right Arrow 23"/>
          <p:cNvSpPr>
            <a:spLocks noChangeAspect="1"/>
          </p:cNvSpPr>
          <p:nvPr/>
        </p:nvSpPr>
        <p:spPr>
          <a:xfrm rot="18373252">
            <a:off x="6938548" y="4156046"/>
            <a:ext cx="457200" cy="457200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7686" y="4173165"/>
            <a:ext cx="422962" cy="422962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555131" y="2490461"/>
            <a:ext cx="896257" cy="1254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807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4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Bring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Phrases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Behavior</a:t>
            </a:r>
            <a:r>
              <a:rPr lang="zh-CN" altLang="en-US" dirty="0" smtClean="0"/>
              <a:t> </a:t>
            </a:r>
            <a:r>
              <a:rPr lang="en-US" altLang="zh-CN" dirty="0" smtClean="0"/>
              <a:t>Modeling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62712"/>
            <a:ext cx="3931920" cy="4884980"/>
          </a:xfrm>
        </p:spPr>
        <p:txBody>
          <a:bodyPr>
            <a:normAutofit/>
          </a:bodyPr>
          <a:lstStyle/>
          <a:p>
            <a:r>
              <a:rPr lang="en-US" altLang="zh-CN" sz="2200" dirty="0" smtClean="0"/>
              <a:t>Tweeting</a:t>
            </a:r>
            <a:r>
              <a:rPr lang="zh-CN" altLang="en-US" sz="2200" dirty="0" smtClean="0"/>
              <a:t> </a:t>
            </a:r>
            <a:r>
              <a:rPr lang="en-US" altLang="zh-CN" sz="2200" dirty="0" smtClean="0"/>
              <a:t>behavior</a:t>
            </a:r>
            <a:endParaRPr lang="zh-CN" altLang="en-US" sz="2200" dirty="0" smtClean="0"/>
          </a:p>
          <a:p>
            <a:pPr lvl="1"/>
            <a:r>
              <a:rPr lang="en-US" altLang="zh-CN" sz="2200" dirty="0" smtClean="0"/>
              <a:t>Event</a:t>
            </a:r>
            <a:r>
              <a:rPr lang="zh-CN" altLang="en-US" sz="2200" dirty="0" smtClean="0"/>
              <a:t> </a:t>
            </a:r>
            <a:r>
              <a:rPr lang="en-US" altLang="zh-CN" sz="2200" b="1" dirty="0" smtClean="0"/>
              <a:t>summary</a:t>
            </a:r>
            <a:endParaRPr lang="en-US" sz="2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39</a:t>
            </a:fld>
            <a:endParaRPr lang="en-US"/>
          </a:p>
        </p:txBody>
      </p:sp>
      <p:sp>
        <p:nvSpPr>
          <p:cNvPr id="5" name="Oval 4"/>
          <p:cNvSpPr>
            <a:spLocks noChangeAspect="1"/>
          </p:cNvSpPr>
          <p:nvPr/>
        </p:nvSpPr>
        <p:spPr>
          <a:xfrm>
            <a:off x="400050" y="3823798"/>
            <a:ext cx="457200" cy="457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u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6" name="Oval 5"/>
          <p:cNvSpPr>
            <a:spLocks noChangeAspect="1"/>
          </p:cNvSpPr>
          <p:nvPr/>
        </p:nvSpPr>
        <p:spPr>
          <a:xfrm>
            <a:off x="1571691" y="3145996"/>
            <a:ext cx="457200" cy="4572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smtClean="0">
                <a:latin typeface="Times" charset="0"/>
                <a:ea typeface="Times" charset="0"/>
                <a:cs typeface="Times" charset="0"/>
              </a:rPr>
              <a:t>i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7" name="Oval 6"/>
          <p:cNvSpPr>
            <a:spLocks noChangeAspect="1"/>
          </p:cNvSpPr>
          <p:nvPr/>
        </p:nvSpPr>
        <p:spPr>
          <a:xfrm>
            <a:off x="1066595" y="4118585"/>
            <a:ext cx="457200" cy="4572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Times" charset="0"/>
                <a:ea typeface="Times" charset="0"/>
                <a:cs typeface="Times" charset="0"/>
              </a:rPr>
              <a:t>l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8" name="Oval 7"/>
          <p:cNvSpPr>
            <a:spLocks noChangeAspect="1"/>
          </p:cNvSpPr>
          <p:nvPr/>
        </p:nvSpPr>
        <p:spPr>
          <a:xfrm>
            <a:off x="2731959" y="3823798"/>
            <a:ext cx="457200" cy="45720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@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004101" y="3109414"/>
            <a:ext cx="2696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t</a:t>
            </a:r>
            <a:endParaRPr lang="en-US" sz="2400" dirty="0">
              <a:solidFill>
                <a:srgbClr val="FF0000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0" name="Oval 9"/>
          <p:cNvSpPr>
            <a:spLocks noChangeAspect="1"/>
          </p:cNvSpPr>
          <p:nvPr/>
        </p:nvSpPr>
        <p:spPr>
          <a:xfrm>
            <a:off x="576687" y="2508311"/>
            <a:ext cx="457200" cy="4572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Times" charset="0"/>
                <a:ea typeface="Times" charset="0"/>
                <a:cs typeface="Times" charset="0"/>
              </a:rPr>
              <a:t>p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1" name="Oval 10"/>
          <p:cNvSpPr>
            <a:spLocks noChangeAspect="1"/>
          </p:cNvSpPr>
          <p:nvPr/>
        </p:nvSpPr>
        <p:spPr>
          <a:xfrm>
            <a:off x="1931859" y="4114120"/>
            <a:ext cx="457200" cy="4572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h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4539292" y="1562712"/>
            <a:ext cx="3931920" cy="48849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5"/>
              </a:buClr>
              <a:buFont typeface="Wingdings" charset="2"/>
              <a:buChar char="q"/>
              <a:defRPr sz="2800" kern="120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>
                  <a:lumMod val="75000"/>
                </a:schemeClr>
              </a:buClr>
              <a:buFont typeface="Wingdings" charset="2"/>
              <a:buChar char="q"/>
              <a:defRPr sz="2400" kern="120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>
                  <a:lumMod val="75000"/>
                </a:schemeClr>
              </a:buClr>
              <a:buFont typeface="Wingdings" charset="2"/>
              <a:buChar char="q"/>
              <a:defRPr sz="2400" kern="120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C00000"/>
              </a:buClr>
              <a:buFont typeface="Wingdings" charset="2"/>
              <a:buChar char="q"/>
              <a:defRPr sz="2400" kern="120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030A0"/>
              </a:buClr>
              <a:buFont typeface="Wingdings" charset="2"/>
              <a:buChar char="q"/>
              <a:defRPr sz="2400" kern="120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200" dirty="0" smtClean="0"/>
              <a:t>Paper-publishing</a:t>
            </a:r>
            <a:r>
              <a:rPr lang="zh-CN" altLang="en-US" sz="2200" dirty="0" smtClean="0"/>
              <a:t> </a:t>
            </a:r>
            <a:r>
              <a:rPr lang="en-US" altLang="zh-CN" sz="2200" dirty="0" smtClean="0"/>
              <a:t>behavior</a:t>
            </a:r>
            <a:endParaRPr lang="zh-CN" altLang="en-US" sz="2200" dirty="0" smtClean="0"/>
          </a:p>
          <a:p>
            <a:pPr lvl="1"/>
            <a:r>
              <a:rPr lang="en-US" altLang="zh-CN" sz="2200" dirty="0" smtClean="0"/>
              <a:t>Research</a:t>
            </a:r>
            <a:r>
              <a:rPr lang="zh-CN" altLang="en-US" sz="2200" dirty="0" smtClean="0"/>
              <a:t> </a:t>
            </a:r>
            <a:r>
              <a:rPr lang="en-US" altLang="zh-CN" sz="2200" dirty="0" smtClean="0"/>
              <a:t>trend</a:t>
            </a:r>
            <a:r>
              <a:rPr lang="zh-CN" altLang="en-US" sz="2200" dirty="0" smtClean="0"/>
              <a:t> </a:t>
            </a:r>
            <a:r>
              <a:rPr lang="en-US" altLang="zh-CN" sz="2200" b="1" dirty="0" smtClean="0"/>
              <a:t>summary</a:t>
            </a:r>
            <a:endParaRPr lang="en-US" sz="2200" b="1" dirty="0"/>
          </a:p>
        </p:txBody>
      </p:sp>
      <p:sp>
        <p:nvSpPr>
          <p:cNvPr id="13" name="Oval 12"/>
          <p:cNvSpPr>
            <a:spLocks noChangeAspect="1"/>
          </p:cNvSpPr>
          <p:nvPr/>
        </p:nvSpPr>
        <p:spPr>
          <a:xfrm>
            <a:off x="1584186" y="2286122"/>
            <a:ext cx="457200" cy="4572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Times" charset="0"/>
                <a:ea typeface="Times" charset="0"/>
                <a:cs typeface="Times" charset="0"/>
              </a:rPr>
              <a:t>p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4" name="Oval 13"/>
          <p:cNvSpPr>
            <a:spLocks noChangeAspect="1"/>
          </p:cNvSpPr>
          <p:nvPr/>
        </p:nvSpPr>
        <p:spPr>
          <a:xfrm>
            <a:off x="2557989" y="2612842"/>
            <a:ext cx="457200" cy="4572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Times" charset="0"/>
                <a:ea typeface="Times" charset="0"/>
                <a:cs typeface="Times" charset="0"/>
              </a:rPr>
              <a:t>p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15" name="Straight Connector 14"/>
          <p:cNvCxnSpPr>
            <a:stCxn id="6" idx="1"/>
            <a:endCxn id="10" idx="5"/>
          </p:cNvCxnSpPr>
          <p:nvPr/>
        </p:nvCxnSpPr>
        <p:spPr>
          <a:xfrm flipH="1" flipV="1">
            <a:off x="966932" y="2898556"/>
            <a:ext cx="671714" cy="3143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6" idx="0"/>
            <a:endCxn id="13" idx="4"/>
          </p:cNvCxnSpPr>
          <p:nvPr/>
        </p:nvCxnSpPr>
        <p:spPr>
          <a:xfrm flipV="1">
            <a:off x="1800291" y="2743322"/>
            <a:ext cx="12495" cy="4026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6" idx="7"/>
            <a:endCxn id="14" idx="2"/>
          </p:cNvCxnSpPr>
          <p:nvPr/>
        </p:nvCxnSpPr>
        <p:spPr>
          <a:xfrm flipV="1">
            <a:off x="1961936" y="2841442"/>
            <a:ext cx="596053" cy="3715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5" idx="7"/>
            <a:endCxn id="6" idx="2"/>
          </p:cNvCxnSpPr>
          <p:nvPr/>
        </p:nvCxnSpPr>
        <p:spPr>
          <a:xfrm flipV="1">
            <a:off x="790295" y="3374596"/>
            <a:ext cx="781396" cy="5161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7" idx="0"/>
            <a:endCxn id="6" idx="3"/>
          </p:cNvCxnSpPr>
          <p:nvPr/>
        </p:nvCxnSpPr>
        <p:spPr>
          <a:xfrm flipV="1">
            <a:off x="1295195" y="3536241"/>
            <a:ext cx="343451" cy="5823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11" idx="1"/>
            <a:endCxn id="6" idx="4"/>
          </p:cNvCxnSpPr>
          <p:nvPr/>
        </p:nvCxnSpPr>
        <p:spPr>
          <a:xfrm flipH="1" flipV="1">
            <a:off x="1800291" y="3603196"/>
            <a:ext cx="198523" cy="57787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8" idx="1"/>
            <a:endCxn id="6" idx="5"/>
          </p:cNvCxnSpPr>
          <p:nvPr/>
        </p:nvCxnSpPr>
        <p:spPr>
          <a:xfrm flipH="1" flipV="1">
            <a:off x="1961936" y="3536241"/>
            <a:ext cx="836978" cy="3545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203050" y="4516928"/>
            <a:ext cx="16616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Geo-tagged</a:t>
            </a:r>
            <a:r>
              <a:rPr lang="zh-CN" altLang="en-US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loc.</a:t>
            </a:r>
            <a:endParaRPr lang="en-US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291387" y="4884887"/>
            <a:ext cx="3937150" cy="120032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20:03:09</a:t>
            </a:r>
            <a:r>
              <a:rPr lang="en-US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dirty="0">
                <a:solidFill>
                  <a:srgbClr val="011C9A"/>
                </a:solidFill>
                <a:latin typeface="Times" charset="0"/>
                <a:ea typeface="Times" charset="0"/>
                <a:cs typeface="Times" charset="0"/>
              </a:rPr>
              <a:t>@</a:t>
            </a:r>
            <a:r>
              <a:rPr lang="en-US" dirty="0" err="1">
                <a:solidFill>
                  <a:srgbClr val="011C9A"/>
                </a:solidFill>
                <a:latin typeface="Times" charset="0"/>
                <a:ea typeface="Times" charset="0"/>
                <a:cs typeface="Times" charset="0"/>
              </a:rPr>
              <a:t>ebekahwsm</a:t>
            </a:r>
            <a:endParaRPr lang="zh-CN" altLang="en-US" dirty="0">
              <a:solidFill>
                <a:srgbClr val="011C9A"/>
              </a:solidFill>
              <a:latin typeface="Times" charset="0"/>
              <a:ea typeface="Times" charset="0"/>
              <a:cs typeface="Times" charset="0"/>
            </a:endParaRPr>
          </a:p>
          <a:p>
            <a:r>
              <a:rPr lang="en-US" dirty="0">
                <a:latin typeface="Times" charset="0"/>
                <a:ea typeface="Times" charset="0"/>
                <a:cs typeface="Times" charset="0"/>
              </a:rPr>
              <a:t>this better be the </a:t>
            </a:r>
            <a:r>
              <a:rPr lang="en-US" dirty="0">
                <a:solidFill>
                  <a:srgbClr val="00B050"/>
                </a:solidFill>
                <a:latin typeface="Times" charset="0"/>
                <a:ea typeface="Times" charset="0"/>
                <a:cs typeface="Times" charset="0"/>
              </a:rPr>
              <a:t>best halftime show </a:t>
            </a:r>
            <a:r>
              <a:rPr lang="en-US" dirty="0">
                <a:latin typeface="Times" charset="0"/>
                <a:ea typeface="Times" charset="0"/>
                <a:cs typeface="Times" charset="0"/>
              </a:rPr>
              <a:t>ever </a:t>
            </a:r>
            <a:r>
              <a:rPr lang="en-US" dirty="0">
                <a:solidFill>
                  <a:srgbClr val="00B050"/>
                </a:solidFill>
                <a:latin typeface="Times" charset="0"/>
                <a:ea typeface="Times" charset="0"/>
                <a:cs typeface="Times" charset="0"/>
              </a:rPr>
              <a:t>in the history</a:t>
            </a:r>
            <a:r>
              <a:rPr lang="en-US" dirty="0">
                <a:latin typeface="Times" charset="0"/>
                <a:ea typeface="Times" charset="0"/>
                <a:cs typeface="Times" charset="0"/>
              </a:rPr>
              <a:t> of </a:t>
            </a:r>
            <a:r>
              <a:rPr lang="en-US" dirty="0">
                <a:solidFill>
                  <a:srgbClr val="00B050"/>
                </a:solidFill>
                <a:latin typeface="Times" charset="0"/>
                <a:ea typeface="Times" charset="0"/>
                <a:cs typeface="Times" charset="0"/>
              </a:rPr>
              <a:t>halftimes shows</a:t>
            </a:r>
            <a:r>
              <a:rPr lang="en-US" dirty="0">
                <a:latin typeface="Times" charset="0"/>
                <a:ea typeface="Times" charset="0"/>
                <a:cs typeface="Times" charset="0"/>
              </a:rPr>
              <a:t>. ever. </a:t>
            </a:r>
            <a:r>
              <a:rPr lang="en-US" dirty="0">
                <a:solidFill>
                  <a:schemeClr val="accent4">
                    <a:lumMod val="50000"/>
                  </a:schemeClr>
                </a:solidFill>
                <a:latin typeface="Times" charset="0"/>
                <a:ea typeface="Times" charset="0"/>
                <a:cs typeface="Times" charset="0"/>
              </a:rPr>
              <a:t>#</a:t>
            </a:r>
            <a:r>
              <a:rPr lang="en-US" dirty="0" err="1">
                <a:solidFill>
                  <a:schemeClr val="accent4">
                    <a:lumMod val="50000"/>
                  </a:schemeClr>
                </a:solidFill>
                <a:latin typeface="Times" charset="0"/>
                <a:ea typeface="Times" charset="0"/>
                <a:cs typeface="Times" charset="0"/>
              </a:rPr>
              <a:t>SuperBowl</a:t>
            </a:r>
            <a:endParaRPr lang="en-US" dirty="0">
              <a:solidFill>
                <a:schemeClr val="accent4">
                  <a:lumMod val="50000"/>
                </a:schemeClr>
              </a:solidFill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43" name="Straight Connector 42"/>
          <p:cNvCxnSpPr/>
          <p:nvPr/>
        </p:nvCxnSpPr>
        <p:spPr>
          <a:xfrm>
            <a:off x="1059347" y="4207085"/>
            <a:ext cx="411934" cy="352924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2668785" y="3905219"/>
            <a:ext cx="455751" cy="391403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/>
          <p:cNvSpPr>
            <a:spLocks noChangeAspect="1"/>
          </p:cNvSpPr>
          <p:nvPr/>
        </p:nvSpPr>
        <p:spPr>
          <a:xfrm>
            <a:off x="5000036" y="3536241"/>
            <a:ext cx="457200" cy="457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smtClean="0">
                <a:latin typeface="Times" charset="0"/>
                <a:ea typeface="Times" charset="0"/>
                <a:cs typeface="Times" charset="0"/>
              </a:rPr>
              <a:t>a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49" name="Oval 48"/>
          <p:cNvSpPr>
            <a:spLocks noChangeAspect="1"/>
          </p:cNvSpPr>
          <p:nvPr/>
        </p:nvSpPr>
        <p:spPr>
          <a:xfrm>
            <a:off x="6224427" y="3145996"/>
            <a:ext cx="457200" cy="4572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smtClean="0">
                <a:latin typeface="Times" charset="0"/>
                <a:ea typeface="Times" charset="0"/>
                <a:cs typeface="Times" charset="0"/>
              </a:rPr>
              <a:t>i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51" name="Oval 50"/>
          <p:cNvSpPr>
            <a:spLocks noChangeAspect="1"/>
          </p:cNvSpPr>
          <p:nvPr/>
        </p:nvSpPr>
        <p:spPr>
          <a:xfrm>
            <a:off x="7628191" y="3536241"/>
            <a:ext cx="457200" cy="45720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smtClean="0">
                <a:latin typeface="Times" charset="0"/>
                <a:ea typeface="Times" charset="0"/>
                <a:cs typeface="Times" charset="0"/>
              </a:rPr>
              <a:t>v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5971118" y="3095737"/>
            <a:ext cx="2696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t</a:t>
            </a:r>
            <a:endParaRPr lang="en-US" sz="2400" dirty="0">
              <a:solidFill>
                <a:srgbClr val="FF0000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53" name="Oval 52"/>
          <p:cNvSpPr>
            <a:spLocks noChangeAspect="1"/>
          </p:cNvSpPr>
          <p:nvPr/>
        </p:nvSpPr>
        <p:spPr>
          <a:xfrm>
            <a:off x="5229423" y="2508311"/>
            <a:ext cx="457200" cy="4572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Times" charset="0"/>
                <a:ea typeface="Times" charset="0"/>
                <a:cs typeface="Times" charset="0"/>
              </a:rPr>
              <a:t>p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54" name="Oval 53"/>
          <p:cNvSpPr>
            <a:spLocks noChangeAspect="1"/>
          </p:cNvSpPr>
          <p:nvPr/>
        </p:nvSpPr>
        <p:spPr>
          <a:xfrm>
            <a:off x="6563050" y="4130693"/>
            <a:ext cx="457200" cy="4572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c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55" name="Oval 54"/>
          <p:cNvSpPr>
            <a:spLocks noChangeAspect="1"/>
          </p:cNvSpPr>
          <p:nvPr/>
        </p:nvSpPr>
        <p:spPr>
          <a:xfrm>
            <a:off x="6236922" y="2286122"/>
            <a:ext cx="457200" cy="4572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Times" charset="0"/>
                <a:ea typeface="Times" charset="0"/>
                <a:cs typeface="Times" charset="0"/>
              </a:rPr>
              <a:t>p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56" name="Oval 55"/>
          <p:cNvSpPr>
            <a:spLocks noChangeAspect="1"/>
          </p:cNvSpPr>
          <p:nvPr/>
        </p:nvSpPr>
        <p:spPr>
          <a:xfrm>
            <a:off x="7210725" y="2612842"/>
            <a:ext cx="457200" cy="4572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Times" charset="0"/>
                <a:ea typeface="Times" charset="0"/>
                <a:cs typeface="Times" charset="0"/>
              </a:rPr>
              <a:t>p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07" name="Oval 106"/>
          <p:cNvSpPr>
            <a:spLocks noChangeAspect="1"/>
          </p:cNvSpPr>
          <p:nvPr/>
        </p:nvSpPr>
        <p:spPr>
          <a:xfrm>
            <a:off x="5449971" y="3926347"/>
            <a:ext cx="457200" cy="457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smtClean="0">
                <a:latin typeface="Times" charset="0"/>
                <a:ea typeface="Times" charset="0"/>
                <a:cs typeface="Times" charset="0"/>
              </a:rPr>
              <a:t>a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08" name="Oval 107"/>
          <p:cNvSpPr>
            <a:spLocks noChangeAspect="1"/>
          </p:cNvSpPr>
          <p:nvPr/>
        </p:nvSpPr>
        <p:spPr>
          <a:xfrm>
            <a:off x="5987354" y="4130693"/>
            <a:ext cx="457200" cy="457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smtClean="0">
                <a:latin typeface="Times" charset="0"/>
                <a:ea typeface="Times" charset="0"/>
                <a:cs typeface="Times" charset="0"/>
              </a:rPr>
              <a:t>a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09" name="Oval 108"/>
          <p:cNvSpPr>
            <a:spLocks noChangeAspect="1"/>
          </p:cNvSpPr>
          <p:nvPr/>
        </p:nvSpPr>
        <p:spPr>
          <a:xfrm>
            <a:off x="7102405" y="3906317"/>
            <a:ext cx="457200" cy="4572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c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111" name="Straight Connector 110"/>
          <p:cNvCxnSpPr>
            <a:stCxn id="49" idx="1"/>
            <a:endCxn id="53" idx="5"/>
          </p:cNvCxnSpPr>
          <p:nvPr/>
        </p:nvCxnSpPr>
        <p:spPr>
          <a:xfrm flipH="1" flipV="1">
            <a:off x="5619668" y="2898556"/>
            <a:ext cx="671714" cy="3143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>
            <a:stCxn id="49" idx="0"/>
            <a:endCxn id="55" idx="4"/>
          </p:cNvCxnSpPr>
          <p:nvPr/>
        </p:nvCxnSpPr>
        <p:spPr>
          <a:xfrm flipV="1">
            <a:off x="6453027" y="2743322"/>
            <a:ext cx="12495" cy="4026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/>
          <p:cNvCxnSpPr>
            <a:stCxn id="49" idx="7"/>
            <a:endCxn id="56" idx="2"/>
          </p:cNvCxnSpPr>
          <p:nvPr/>
        </p:nvCxnSpPr>
        <p:spPr>
          <a:xfrm flipV="1">
            <a:off x="6614672" y="2841442"/>
            <a:ext cx="596053" cy="3715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/>
          <p:cNvCxnSpPr>
            <a:stCxn id="48" idx="7"/>
            <a:endCxn id="49" idx="3"/>
          </p:cNvCxnSpPr>
          <p:nvPr/>
        </p:nvCxnSpPr>
        <p:spPr>
          <a:xfrm flipV="1">
            <a:off x="5390281" y="3536241"/>
            <a:ext cx="901101" cy="6695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>
            <a:stCxn id="107" idx="7"/>
            <a:endCxn id="49" idx="3"/>
          </p:cNvCxnSpPr>
          <p:nvPr/>
        </p:nvCxnSpPr>
        <p:spPr>
          <a:xfrm flipV="1">
            <a:off x="5840216" y="3536241"/>
            <a:ext cx="451166" cy="4570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/>
          <p:cNvCxnSpPr>
            <a:stCxn id="108" idx="0"/>
            <a:endCxn id="49" idx="3"/>
          </p:cNvCxnSpPr>
          <p:nvPr/>
        </p:nvCxnSpPr>
        <p:spPr>
          <a:xfrm flipV="1">
            <a:off x="6215954" y="3536241"/>
            <a:ext cx="75428" cy="5944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/>
          <p:cNvCxnSpPr>
            <a:stCxn id="54" idx="0"/>
            <a:endCxn id="49" idx="5"/>
          </p:cNvCxnSpPr>
          <p:nvPr/>
        </p:nvCxnSpPr>
        <p:spPr>
          <a:xfrm flipH="1" flipV="1">
            <a:off x="6614672" y="3536241"/>
            <a:ext cx="176978" cy="5944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/>
          <p:cNvCxnSpPr>
            <a:stCxn id="109" idx="1"/>
            <a:endCxn id="49" idx="5"/>
          </p:cNvCxnSpPr>
          <p:nvPr/>
        </p:nvCxnSpPr>
        <p:spPr>
          <a:xfrm flipH="1" flipV="1">
            <a:off x="6614672" y="3536241"/>
            <a:ext cx="554688" cy="4370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/>
          <p:cNvCxnSpPr>
            <a:stCxn id="51" idx="2"/>
            <a:endCxn id="49" idx="6"/>
          </p:cNvCxnSpPr>
          <p:nvPr/>
        </p:nvCxnSpPr>
        <p:spPr>
          <a:xfrm flipH="1" flipV="1">
            <a:off x="6681627" y="3374596"/>
            <a:ext cx="946564" cy="3902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Rectangle 142"/>
          <p:cNvSpPr/>
          <p:nvPr/>
        </p:nvSpPr>
        <p:spPr>
          <a:xfrm>
            <a:off x="2259962" y="4403227"/>
            <a:ext cx="9412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Hashtag</a:t>
            </a:r>
            <a:endParaRPr lang="en-US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44" name="Rectangle 143"/>
          <p:cNvSpPr/>
          <p:nvPr/>
        </p:nvSpPr>
        <p:spPr>
          <a:xfrm>
            <a:off x="3188737" y="3890753"/>
            <a:ext cx="8338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@User</a:t>
            </a:r>
            <a:endParaRPr lang="en-US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45" name="Rectangle 144"/>
          <p:cNvSpPr/>
          <p:nvPr/>
        </p:nvSpPr>
        <p:spPr>
          <a:xfrm>
            <a:off x="4191634" y="3764771"/>
            <a:ext cx="8386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mtClean="0">
                <a:latin typeface="Times" charset="0"/>
                <a:ea typeface="Times" charset="0"/>
                <a:cs typeface="Times" charset="0"/>
              </a:rPr>
              <a:t>Author</a:t>
            </a:r>
            <a:endParaRPr lang="en-US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46" name="Rectangle 145"/>
          <p:cNvSpPr/>
          <p:nvPr/>
        </p:nvSpPr>
        <p:spPr>
          <a:xfrm>
            <a:off x="7375341" y="4245851"/>
            <a:ext cx="12554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Cited</a:t>
            </a:r>
            <a:r>
              <a:rPr lang="zh-CN" altLang="en-US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paper</a:t>
            </a:r>
            <a:endParaRPr lang="en-US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47" name="Rectangle 146"/>
          <p:cNvSpPr/>
          <p:nvPr/>
        </p:nvSpPr>
        <p:spPr>
          <a:xfrm>
            <a:off x="8038599" y="3545268"/>
            <a:ext cx="7620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Venue</a:t>
            </a:r>
            <a:endParaRPr lang="en-US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48" name="Rectangle 147"/>
          <p:cNvSpPr/>
          <p:nvPr/>
        </p:nvSpPr>
        <p:spPr>
          <a:xfrm>
            <a:off x="4482450" y="4871505"/>
            <a:ext cx="4318152" cy="120032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20</a:t>
            </a:r>
            <a:r>
              <a:rPr lang="en-US" altLang="zh-CN" dirty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09</a:t>
            </a:r>
            <a:r>
              <a:rPr lang="en-US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dirty="0">
                <a:solidFill>
                  <a:srgbClr val="011C9A"/>
                </a:solidFill>
                <a:latin typeface="Times" charset="0"/>
                <a:ea typeface="Times" charset="0"/>
                <a:cs typeface="Times" charset="0"/>
              </a:rPr>
              <a:t>P.</a:t>
            </a:r>
            <a:r>
              <a:rPr lang="zh-CN" altLang="en-US" dirty="0">
                <a:solidFill>
                  <a:srgbClr val="011C9A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dirty="0">
                <a:solidFill>
                  <a:srgbClr val="011C9A"/>
                </a:solidFill>
                <a:latin typeface="Times" charset="0"/>
                <a:ea typeface="Times" charset="0"/>
                <a:cs typeface="Times" charset="0"/>
              </a:rPr>
              <a:t>Melville</a:t>
            </a:r>
            <a:r>
              <a:rPr lang="en-US" altLang="zh-CN" dirty="0">
                <a:latin typeface="Times" charset="0"/>
                <a:ea typeface="Times" charset="0"/>
                <a:cs typeface="Times" charset="0"/>
              </a:rPr>
              <a:t>,</a:t>
            </a:r>
            <a:r>
              <a:rPr lang="zh-CN" altLang="en-US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dirty="0">
                <a:solidFill>
                  <a:srgbClr val="011C9A"/>
                </a:solidFill>
                <a:latin typeface="Times" charset="0"/>
                <a:ea typeface="Times" charset="0"/>
                <a:cs typeface="Times" charset="0"/>
              </a:rPr>
              <a:t>W.</a:t>
            </a:r>
            <a:r>
              <a:rPr lang="zh-CN" altLang="en-US" dirty="0">
                <a:solidFill>
                  <a:srgbClr val="011C9A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dirty="0" err="1">
                <a:solidFill>
                  <a:srgbClr val="011C9A"/>
                </a:solidFill>
                <a:latin typeface="Times" charset="0"/>
                <a:ea typeface="Times" charset="0"/>
                <a:cs typeface="Times" charset="0"/>
              </a:rPr>
              <a:t>Gryc</a:t>
            </a:r>
            <a:r>
              <a:rPr lang="en-US" altLang="zh-CN" dirty="0">
                <a:latin typeface="Times" charset="0"/>
                <a:ea typeface="Times" charset="0"/>
                <a:cs typeface="Times" charset="0"/>
              </a:rPr>
              <a:t>,</a:t>
            </a:r>
            <a:r>
              <a:rPr lang="zh-CN" altLang="en-US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dirty="0">
                <a:solidFill>
                  <a:srgbClr val="011C9A"/>
                </a:solidFill>
                <a:latin typeface="Times" charset="0"/>
                <a:ea typeface="Times" charset="0"/>
                <a:cs typeface="Times" charset="0"/>
              </a:rPr>
              <a:t>R.</a:t>
            </a:r>
            <a:r>
              <a:rPr lang="zh-CN" altLang="en-US" dirty="0">
                <a:solidFill>
                  <a:srgbClr val="011C9A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dirty="0">
                <a:solidFill>
                  <a:srgbClr val="011C9A"/>
                </a:solidFill>
                <a:latin typeface="Times" charset="0"/>
                <a:ea typeface="Times" charset="0"/>
                <a:cs typeface="Times" charset="0"/>
              </a:rPr>
              <a:t>Lawrence</a:t>
            </a:r>
            <a:r>
              <a:rPr lang="en-US" altLang="zh-CN" dirty="0">
                <a:latin typeface="Times" charset="0"/>
                <a:ea typeface="Times" charset="0"/>
                <a:cs typeface="Times" charset="0"/>
              </a:rPr>
              <a:t>,</a:t>
            </a:r>
            <a:r>
              <a:rPr lang="zh-CN" altLang="en-US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dirty="0">
                <a:latin typeface="Times" charset="0"/>
                <a:ea typeface="Times" charset="0"/>
                <a:cs typeface="Times" charset="0"/>
              </a:rPr>
              <a:t>“</a:t>
            </a:r>
            <a:r>
              <a:rPr lang="en-US" altLang="zh-CN" dirty="0">
                <a:solidFill>
                  <a:srgbClr val="00B050"/>
                </a:solidFill>
                <a:latin typeface="Times" charset="0"/>
                <a:ea typeface="Times" charset="0"/>
                <a:cs typeface="Times" charset="0"/>
              </a:rPr>
              <a:t>Sentiment</a:t>
            </a:r>
            <a:r>
              <a:rPr lang="zh-CN" altLang="en-US" dirty="0">
                <a:solidFill>
                  <a:srgbClr val="00B05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dirty="0">
                <a:solidFill>
                  <a:srgbClr val="00B050"/>
                </a:solidFill>
                <a:latin typeface="Times" charset="0"/>
                <a:ea typeface="Times" charset="0"/>
                <a:cs typeface="Times" charset="0"/>
              </a:rPr>
              <a:t>analysis</a:t>
            </a:r>
            <a:r>
              <a:rPr lang="zh-CN" altLang="en-US" dirty="0">
                <a:solidFill>
                  <a:srgbClr val="00B05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dirty="0">
                <a:latin typeface="Times" charset="0"/>
                <a:ea typeface="Times" charset="0"/>
                <a:cs typeface="Times" charset="0"/>
              </a:rPr>
              <a:t>of</a:t>
            </a:r>
            <a:r>
              <a:rPr lang="zh-CN" altLang="en-US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dirty="0">
                <a:latin typeface="Times" charset="0"/>
                <a:ea typeface="Times" charset="0"/>
                <a:cs typeface="Times" charset="0"/>
              </a:rPr>
              <a:t>blogs</a:t>
            </a:r>
            <a:r>
              <a:rPr lang="zh-CN" altLang="en-US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dirty="0">
                <a:latin typeface="Times" charset="0"/>
                <a:ea typeface="Times" charset="0"/>
                <a:cs typeface="Times" charset="0"/>
              </a:rPr>
              <a:t>by</a:t>
            </a:r>
            <a:r>
              <a:rPr lang="zh-CN" altLang="en-US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dirty="0">
                <a:latin typeface="Times" charset="0"/>
                <a:ea typeface="Times" charset="0"/>
                <a:cs typeface="Times" charset="0"/>
              </a:rPr>
              <a:t>combining</a:t>
            </a:r>
            <a:r>
              <a:rPr lang="zh-CN" altLang="en-US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dirty="0">
                <a:solidFill>
                  <a:srgbClr val="00B050"/>
                </a:solidFill>
                <a:latin typeface="Times" charset="0"/>
                <a:ea typeface="Times" charset="0"/>
                <a:cs typeface="Times" charset="0"/>
              </a:rPr>
              <a:t>lexical</a:t>
            </a:r>
            <a:r>
              <a:rPr lang="zh-CN" altLang="en-US" dirty="0">
                <a:solidFill>
                  <a:srgbClr val="00B05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dirty="0">
                <a:solidFill>
                  <a:srgbClr val="00B050"/>
                </a:solidFill>
                <a:latin typeface="Times" charset="0"/>
                <a:ea typeface="Times" charset="0"/>
                <a:cs typeface="Times" charset="0"/>
              </a:rPr>
              <a:t>knowledge</a:t>
            </a:r>
            <a:r>
              <a:rPr lang="zh-CN" altLang="en-US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dirty="0">
                <a:latin typeface="Times" charset="0"/>
                <a:ea typeface="Times" charset="0"/>
                <a:cs typeface="Times" charset="0"/>
              </a:rPr>
              <a:t>with</a:t>
            </a:r>
            <a:r>
              <a:rPr lang="zh-CN" altLang="en-US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dirty="0">
                <a:solidFill>
                  <a:srgbClr val="00B050"/>
                </a:solidFill>
                <a:latin typeface="Times" charset="0"/>
                <a:ea typeface="Times" charset="0"/>
                <a:cs typeface="Times" charset="0"/>
              </a:rPr>
              <a:t>text</a:t>
            </a:r>
            <a:r>
              <a:rPr lang="zh-CN" altLang="en-US" dirty="0">
                <a:solidFill>
                  <a:srgbClr val="00B05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dirty="0">
                <a:solidFill>
                  <a:srgbClr val="00B050"/>
                </a:solidFill>
                <a:latin typeface="Times" charset="0"/>
                <a:ea typeface="Times" charset="0"/>
                <a:cs typeface="Times" charset="0"/>
              </a:rPr>
              <a:t>classification</a:t>
            </a:r>
            <a:r>
              <a:rPr lang="en-US" altLang="zh-CN" dirty="0">
                <a:latin typeface="Times" charset="0"/>
                <a:ea typeface="Times" charset="0"/>
                <a:cs typeface="Times" charset="0"/>
              </a:rPr>
              <a:t>”,</a:t>
            </a:r>
            <a:r>
              <a:rPr lang="zh-CN" altLang="en-US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dirty="0">
                <a:solidFill>
                  <a:srgbClr val="7030A0"/>
                </a:solidFill>
                <a:latin typeface="Times" charset="0"/>
                <a:ea typeface="Times" charset="0"/>
                <a:cs typeface="Times" charset="0"/>
              </a:rPr>
              <a:t>KDD</a:t>
            </a:r>
            <a:r>
              <a:rPr lang="en-US" altLang="zh-CN" dirty="0">
                <a:latin typeface="Times" charset="0"/>
                <a:ea typeface="Times" charset="0"/>
                <a:cs typeface="Times" charset="0"/>
              </a:rPr>
              <a:t>’09.</a:t>
            </a:r>
            <a:r>
              <a:rPr lang="zh-CN" altLang="en-US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dirty="0">
                <a:latin typeface="Times" charset="0"/>
                <a:ea typeface="Times" charset="0"/>
                <a:cs typeface="Times" charset="0"/>
              </a:rPr>
              <a:t>Refs:</a:t>
            </a:r>
            <a:r>
              <a:rPr lang="zh-CN" altLang="en-US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dirty="0">
                <a:solidFill>
                  <a:schemeClr val="accent4">
                    <a:lumMod val="50000"/>
                  </a:schemeClr>
                </a:solidFill>
                <a:latin typeface="Times" charset="0"/>
                <a:ea typeface="Times" charset="0"/>
                <a:cs typeface="Times" charset="0"/>
              </a:rPr>
              <a:t>p81623</a:t>
            </a:r>
            <a:r>
              <a:rPr lang="en-US" altLang="zh-CN" dirty="0">
                <a:latin typeface="Times" charset="0"/>
                <a:ea typeface="Times" charset="0"/>
                <a:cs typeface="Times" charset="0"/>
              </a:rPr>
              <a:t>,</a:t>
            </a:r>
            <a:r>
              <a:rPr lang="zh-CN" altLang="en-US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dirty="0">
                <a:solidFill>
                  <a:schemeClr val="accent4">
                    <a:lumMod val="50000"/>
                  </a:schemeClr>
                </a:solidFill>
                <a:latin typeface="Times" charset="0"/>
                <a:ea typeface="Times" charset="0"/>
                <a:cs typeface="Times" charset="0"/>
              </a:rPr>
              <a:t>p84395</a:t>
            </a:r>
            <a:r>
              <a:rPr lang="en-US" altLang="zh-CN" dirty="0">
                <a:latin typeface="Times" charset="0"/>
                <a:ea typeface="Times" charset="0"/>
                <a:cs typeface="Times" charset="0"/>
              </a:rPr>
              <a:t>…</a:t>
            </a:r>
            <a:endParaRPr lang="zh-CN" altLang="en-US" dirty="0">
              <a:latin typeface="Times" charset="0"/>
              <a:ea typeface="Times" charset="0"/>
              <a:cs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4772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5470" y="453840"/>
            <a:ext cx="8412480" cy="6312396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98856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Tensor</a:t>
            </a:r>
            <a:r>
              <a:rPr lang="zh-CN" altLang="en-US" dirty="0" smtClean="0"/>
              <a:t> </a:t>
            </a:r>
            <a:r>
              <a:rPr lang="en-US" altLang="zh-CN" dirty="0" smtClean="0"/>
              <a:t>Fails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62712"/>
            <a:ext cx="3931920" cy="4884980"/>
          </a:xfrm>
        </p:spPr>
        <p:txBody>
          <a:bodyPr>
            <a:normAutofit/>
          </a:bodyPr>
          <a:lstStyle/>
          <a:p>
            <a:r>
              <a:rPr lang="en-US" altLang="zh-CN" sz="2200" dirty="0" smtClean="0"/>
              <a:t>Tweeting</a:t>
            </a:r>
            <a:r>
              <a:rPr lang="zh-CN" altLang="en-US" sz="2200" dirty="0" smtClean="0"/>
              <a:t> </a:t>
            </a:r>
            <a:r>
              <a:rPr lang="en-US" altLang="zh-CN" sz="2200" dirty="0" smtClean="0"/>
              <a:t>behavior</a:t>
            </a:r>
            <a:endParaRPr lang="zh-CN" altLang="en-US" sz="2200" dirty="0" smtClean="0"/>
          </a:p>
          <a:p>
            <a:pPr lvl="1"/>
            <a:r>
              <a:rPr lang="en-US" altLang="zh-CN" sz="2200" dirty="0" smtClean="0"/>
              <a:t>Event</a:t>
            </a:r>
            <a:r>
              <a:rPr lang="zh-CN" altLang="en-US" sz="2200" dirty="0" smtClean="0"/>
              <a:t> </a:t>
            </a:r>
            <a:r>
              <a:rPr lang="en-US" altLang="zh-CN" sz="2200" b="1" dirty="0" smtClean="0"/>
              <a:t>summary</a:t>
            </a:r>
            <a:endParaRPr lang="en-US" sz="2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40</a:t>
            </a:fld>
            <a:endParaRPr lang="en-US" dirty="0"/>
          </a:p>
        </p:txBody>
      </p:sp>
      <p:sp>
        <p:nvSpPr>
          <p:cNvPr id="5" name="Oval 4"/>
          <p:cNvSpPr>
            <a:spLocks noChangeAspect="1"/>
          </p:cNvSpPr>
          <p:nvPr/>
        </p:nvSpPr>
        <p:spPr>
          <a:xfrm>
            <a:off x="400050" y="3823798"/>
            <a:ext cx="457200" cy="457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u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6" name="Oval 5"/>
          <p:cNvSpPr>
            <a:spLocks noChangeAspect="1"/>
          </p:cNvSpPr>
          <p:nvPr/>
        </p:nvSpPr>
        <p:spPr>
          <a:xfrm>
            <a:off x="1571691" y="3145996"/>
            <a:ext cx="457200" cy="4572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smtClean="0">
                <a:latin typeface="Times" charset="0"/>
                <a:ea typeface="Times" charset="0"/>
                <a:cs typeface="Times" charset="0"/>
              </a:rPr>
              <a:t>i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7" name="Oval 6"/>
          <p:cNvSpPr>
            <a:spLocks noChangeAspect="1"/>
          </p:cNvSpPr>
          <p:nvPr/>
        </p:nvSpPr>
        <p:spPr>
          <a:xfrm>
            <a:off x="1066595" y="4118585"/>
            <a:ext cx="457200" cy="4572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Times" charset="0"/>
                <a:ea typeface="Times" charset="0"/>
                <a:cs typeface="Times" charset="0"/>
              </a:rPr>
              <a:t>l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8" name="Oval 7"/>
          <p:cNvSpPr>
            <a:spLocks noChangeAspect="1"/>
          </p:cNvSpPr>
          <p:nvPr/>
        </p:nvSpPr>
        <p:spPr>
          <a:xfrm>
            <a:off x="2731959" y="3823798"/>
            <a:ext cx="457200" cy="45720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@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004101" y="3109414"/>
            <a:ext cx="2696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t</a:t>
            </a:r>
            <a:endParaRPr lang="en-US" sz="2400" dirty="0">
              <a:solidFill>
                <a:srgbClr val="FF0000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0" name="Oval 9"/>
          <p:cNvSpPr>
            <a:spLocks noChangeAspect="1"/>
          </p:cNvSpPr>
          <p:nvPr/>
        </p:nvSpPr>
        <p:spPr>
          <a:xfrm>
            <a:off x="576687" y="2508311"/>
            <a:ext cx="457200" cy="4572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Times" charset="0"/>
                <a:ea typeface="Times" charset="0"/>
                <a:cs typeface="Times" charset="0"/>
              </a:rPr>
              <a:t>p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1" name="Oval 10"/>
          <p:cNvSpPr>
            <a:spLocks noChangeAspect="1"/>
          </p:cNvSpPr>
          <p:nvPr/>
        </p:nvSpPr>
        <p:spPr>
          <a:xfrm>
            <a:off x="1931859" y="4114120"/>
            <a:ext cx="457200" cy="4572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h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4539292" y="1562712"/>
            <a:ext cx="3931920" cy="48849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5"/>
              </a:buClr>
              <a:buFont typeface="Wingdings" charset="2"/>
              <a:buChar char="q"/>
              <a:defRPr sz="2800" kern="120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>
                  <a:lumMod val="75000"/>
                </a:schemeClr>
              </a:buClr>
              <a:buFont typeface="Wingdings" charset="2"/>
              <a:buChar char="q"/>
              <a:defRPr sz="2400" kern="120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>
                  <a:lumMod val="75000"/>
                </a:schemeClr>
              </a:buClr>
              <a:buFont typeface="Wingdings" charset="2"/>
              <a:buChar char="q"/>
              <a:defRPr sz="2400" kern="120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C00000"/>
              </a:buClr>
              <a:buFont typeface="Wingdings" charset="2"/>
              <a:buChar char="q"/>
              <a:defRPr sz="2400" kern="120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030A0"/>
              </a:buClr>
              <a:buFont typeface="Wingdings" charset="2"/>
              <a:buChar char="q"/>
              <a:defRPr sz="2400" kern="120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200" dirty="0" smtClean="0"/>
              <a:t>Paper-publishing</a:t>
            </a:r>
            <a:r>
              <a:rPr lang="zh-CN" altLang="en-US" sz="2200" dirty="0" smtClean="0"/>
              <a:t> </a:t>
            </a:r>
            <a:r>
              <a:rPr lang="en-US" altLang="zh-CN" sz="2200" dirty="0" smtClean="0"/>
              <a:t>behavior</a:t>
            </a:r>
            <a:endParaRPr lang="zh-CN" altLang="en-US" sz="2200" dirty="0" smtClean="0"/>
          </a:p>
          <a:p>
            <a:pPr lvl="1"/>
            <a:r>
              <a:rPr lang="en-US" altLang="zh-CN" sz="2200" dirty="0" smtClean="0"/>
              <a:t>Research</a:t>
            </a:r>
            <a:r>
              <a:rPr lang="zh-CN" altLang="en-US" sz="2200" dirty="0" smtClean="0"/>
              <a:t> </a:t>
            </a:r>
            <a:r>
              <a:rPr lang="en-US" altLang="zh-CN" sz="2200" dirty="0" smtClean="0"/>
              <a:t>trend</a:t>
            </a:r>
            <a:r>
              <a:rPr lang="zh-CN" altLang="en-US" sz="2200" dirty="0" smtClean="0"/>
              <a:t> </a:t>
            </a:r>
            <a:r>
              <a:rPr lang="en-US" altLang="zh-CN" sz="2200" b="1" dirty="0" smtClean="0"/>
              <a:t>summary</a:t>
            </a:r>
            <a:endParaRPr lang="en-US" sz="2200" b="1" dirty="0"/>
          </a:p>
        </p:txBody>
      </p:sp>
      <p:sp>
        <p:nvSpPr>
          <p:cNvPr id="13" name="Oval 12"/>
          <p:cNvSpPr>
            <a:spLocks noChangeAspect="1"/>
          </p:cNvSpPr>
          <p:nvPr/>
        </p:nvSpPr>
        <p:spPr>
          <a:xfrm>
            <a:off x="1584186" y="2286122"/>
            <a:ext cx="457200" cy="4572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Times" charset="0"/>
                <a:ea typeface="Times" charset="0"/>
                <a:cs typeface="Times" charset="0"/>
              </a:rPr>
              <a:t>p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4" name="Oval 13"/>
          <p:cNvSpPr>
            <a:spLocks noChangeAspect="1"/>
          </p:cNvSpPr>
          <p:nvPr/>
        </p:nvSpPr>
        <p:spPr>
          <a:xfrm>
            <a:off x="2557989" y="2612842"/>
            <a:ext cx="457200" cy="4572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Times" charset="0"/>
                <a:ea typeface="Times" charset="0"/>
                <a:cs typeface="Times" charset="0"/>
              </a:rPr>
              <a:t>p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15" name="Straight Connector 14"/>
          <p:cNvCxnSpPr>
            <a:stCxn id="6" idx="1"/>
            <a:endCxn id="10" idx="5"/>
          </p:cNvCxnSpPr>
          <p:nvPr/>
        </p:nvCxnSpPr>
        <p:spPr>
          <a:xfrm flipH="1" flipV="1">
            <a:off x="966932" y="2898556"/>
            <a:ext cx="671714" cy="3143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6" idx="0"/>
            <a:endCxn id="13" idx="4"/>
          </p:cNvCxnSpPr>
          <p:nvPr/>
        </p:nvCxnSpPr>
        <p:spPr>
          <a:xfrm flipV="1">
            <a:off x="1800291" y="2743322"/>
            <a:ext cx="12495" cy="4026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6" idx="7"/>
            <a:endCxn id="14" idx="2"/>
          </p:cNvCxnSpPr>
          <p:nvPr/>
        </p:nvCxnSpPr>
        <p:spPr>
          <a:xfrm flipV="1">
            <a:off x="1961936" y="2841442"/>
            <a:ext cx="596053" cy="3715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5" idx="7"/>
            <a:endCxn id="6" idx="2"/>
          </p:cNvCxnSpPr>
          <p:nvPr/>
        </p:nvCxnSpPr>
        <p:spPr>
          <a:xfrm flipV="1">
            <a:off x="790295" y="3374596"/>
            <a:ext cx="781396" cy="5161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7" idx="0"/>
            <a:endCxn id="6" idx="3"/>
          </p:cNvCxnSpPr>
          <p:nvPr/>
        </p:nvCxnSpPr>
        <p:spPr>
          <a:xfrm flipV="1">
            <a:off x="1295195" y="3536241"/>
            <a:ext cx="343451" cy="5823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11" idx="1"/>
            <a:endCxn id="6" idx="4"/>
          </p:cNvCxnSpPr>
          <p:nvPr/>
        </p:nvCxnSpPr>
        <p:spPr>
          <a:xfrm flipH="1" flipV="1">
            <a:off x="1800291" y="3603196"/>
            <a:ext cx="198523" cy="57787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8" idx="1"/>
            <a:endCxn id="6" idx="5"/>
          </p:cNvCxnSpPr>
          <p:nvPr/>
        </p:nvCxnSpPr>
        <p:spPr>
          <a:xfrm flipH="1" flipV="1">
            <a:off x="1961936" y="3536241"/>
            <a:ext cx="836978" cy="3545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1059347" y="4207085"/>
            <a:ext cx="411934" cy="352924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2668785" y="3905219"/>
            <a:ext cx="455751" cy="391403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/>
          <p:cNvSpPr>
            <a:spLocks noChangeAspect="1"/>
          </p:cNvSpPr>
          <p:nvPr/>
        </p:nvSpPr>
        <p:spPr>
          <a:xfrm>
            <a:off x="5000036" y="3536241"/>
            <a:ext cx="457200" cy="457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smtClean="0">
                <a:latin typeface="Times" charset="0"/>
                <a:ea typeface="Times" charset="0"/>
                <a:cs typeface="Times" charset="0"/>
              </a:rPr>
              <a:t>a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49" name="Oval 48"/>
          <p:cNvSpPr>
            <a:spLocks noChangeAspect="1"/>
          </p:cNvSpPr>
          <p:nvPr/>
        </p:nvSpPr>
        <p:spPr>
          <a:xfrm>
            <a:off x="6224427" y="3145996"/>
            <a:ext cx="457200" cy="4572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smtClean="0">
                <a:latin typeface="Times" charset="0"/>
                <a:ea typeface="Times" charset="0"/>
                <a:cs typeface="Times" charset="0"/>
              </a:rPr>
              <a:t>i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51" name="Oval 50"/>
          <p:cNvSpPr>
            <a:spLocks noChangeAspect="1"/>
          </p:cNvSpPr>
          <p:nvPr/>
        </p:nvSpPr>
        <p:spPr>
          <a:xfrm>
            <a:off x="7628191" y="3536241"/>
            <a:ext cx="457200" cy="45720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smtClean="0">
                <a:latin typeface="Times" charset="0"/>
                <a:ea typeface="Times" charset="0"/>
                <a:cs typeface="Times" charset="0"/>
              </a:rPr>
              <a:t>v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5971118" y="3095737"/>
            <a:ext cx="2696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t</a:t>
            </a:r>
            <a:endParaRPr lang="en-US" sz="2400" dirty="0">
              <a:solidFill>
                <a:srgbClr val="FF0000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53" name="Oval 52"/>
          <p:cNvSpPr>
            <a:spLocks noChangeAspect="1"/>
          </p:cNvSpPr>
          <p:nvPr/>
        </p:nvSpPr>
        <p:spPr>
          <a:xfrm>
            <a:off x="5229423" y="2508311"/>
            <a:ext cx="457200" cy="4572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Times" charset="0"/>
                <a:ea typeface="Times" charset="0"/>
                <a:cs typeface="Times" charset="0"/>
              </a:rPr>
              <a:t>p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54" name="Oval 53"/>
          <p:cNvSpPr>
            <a:spLocks noChangeAspect="1"/>
          </p:cNvSpPr>
          <p:nvPr/>
        </p:nvSpPr>
        <p:spPr>
          <a:xfrm>
            <a:off x="6563050" y="4130693"/>
            <a:ext cx="457200" cy="4572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c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55" name="Oval 54"/>
          <p:cNvSpPr>
            <a:spLocks noChangeAspect="1"/>
          </p:cNvSpPr>
          <p:nvPr/>
        </p:nvSpPr>
        <p:spPr>
          <a:xfrm>
            <a:off x="6236922" y="2286122"/>
            <a:ext cx="457200" cy="4572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Times" charset="0"/>
                <a:ea typeface="Times" charset="0"/>
                <a:cs typeface="Times" charset="0"/>
              </a:rPr>
              <a:t>p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56" name="Oval 55"/>
          <p:cNvSpPr>
            <a:spLocks noChangeAspect="1"/>
          </p:cNvSpPr>
          <p:nvPr/>
        </p:nvSpPr>
        <p:spPr>
          <a:xfrm>
            <a:off x="7210725" y="2612842"/>
            <a:ext cx="457200" cy="4572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Times" charset="0"/>
                <a:ea typeface="Times" charset="0"/>
                <a:cs typeface="Times" charset="0"/>
              </a:rPr>
              <a:t>p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07" name="Oval 106"/>
          <p:cNvSpPr>
            <a:spLocks noChangeAspect="1"/>
          </p:cNvSpPr>
          <p:nvPr/>
        </p:nvSpPr>
        <p:spPr>
          <a:xfrm>
            <a:off x="5449971" y="3926347"/>
            <a:ext cx="457200" cy="457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smtClean="0">
                <a:latin typeface="Times" charset="0"/>
                <a:ea typeface="Times" charset="0"/>
                <a:cs typeface="Times" charset="0"/>
              </a:rPr>
              <a:t>a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08" name="Oval 107"/>
          <p:cNvSpPr>
            <a:spLocks noChangeAspect="1"/>
          </p:cNvSpPr>
          <p:nvPr/>
        </p:nvSpPr>
        <p:spPr>
          <a:xfrm>
            <a:off x="5987354" y="4130693"/>
            <a:ext cx="457200" cy="457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smtClean="0">
                <a:latin typeface="Times" charset="0"/>
                <a:ea typeface="Times" charset="0"/>
                <a:cs typeface="Times" charset="0"/>
              </a:rPr>
              <a:t>a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09" name="Oval 108"/>
          <p:cNvSpPr>
            <a:spLocks noChangeAspect="1"/>
          </p:cNvSpPr>
          <p:nvPr/>
        </p:nvSpPr>
        <p:spPr>
          <a:xfrm>
            <a:off x="7102405" y="3906317"/>
            <a:ext cx="457200" cy="4572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c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111" name="Straight Connector 110"/>
          <p:cNvCxnSpPr>
            <a:stCxn id="49" idx="1"/>
            <a:endCxn id="53" idx="5"/>
          </p:cNvCxnSpPr>
          <p:nvPr/>
        </p:nvCxnSpPr>
        <p:spPr>
          <a:xfrm flipH="1" flipV="1">
            <a:off x="5619668" y="2898556"/>
            <a:ext cx="671714" cy="3143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>
            <a:stCxn id="49" idx="0"/>
            <a:endCxn id="55" idx="4"/>
          </p:cNvCxnSpPr>
          <p:nvPr/>
        </p:nvCxnSpPr>
        <p:spPr>
          <a:xfrm flipV="1">
            <a:off x="6453027" y="2743322"/>
            <a:ext cx="12495" cy="4026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/>
          <p:cNvCxnSpPr>
            <a:stCxn id="49" idx="7"/>
            <a:endCxn id="56" idx="2"/>
          </p:cNvCxnSpPr>
          <p:nvPr/>
        </p:nvCxnSpPr>
        <p:spPr>
          <a:xfrm flipV="1">
            <a:off x="6614672" y="2841442"/>
            <a:ext cx="596053" cy="3715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/>
          <p:cNvCxnSpPr>
            <a:stCxn id="48" idx="7"/>
            <a:endCxn id="49" idx="3"/>
          </p:cNvCxnSpPr>
          <p:nvPr/>
        </p:nvCxnSpPr>
        <p:spPr>
          <a:xfrm flipV="1">
            <a:off x="5390281" y="3536241"/>
            <a:ext cx="901101" cy="6695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>
            <a:stCxn id="107" idx="7"/>
            <a:endCxn id="49" idx="3"/>
          </p:cNvCxnSpPr>
          <p:nvPr/>
        </p:nvCxnSpPr>
        <p:spPr>
          <a:xfrm flipV="1">
            <a:off x="5840216" y="3536241"/>
            <a:ext cx="451166" cy="4570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/>
          <p:cNvCxnSpPr>
            <a:stCxn id="108" idx="0"/>
            <a:endCxn id="49" idx="3"/>
          </p:cNvCxnSpPr>
          <p:nvPr/>
        </p:nvCxnSpPr>
        <p:spPr>
          <a:xfrm flipV="1">
            <a:off x="6215954" y="3536241"/>
            <a:ext cx="75428" cy="5944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/>
          <p:cNvCxnSpPr>
            <a:stCxn id="54" idx="0"/>
            <a:endCxn id="49" idx="5"/>
          </p:cNvCxnSpPr>
          <p:nvPr/>
        </p:nvCxnSpPr>
        <p:spPr>
          <a:xfrm flipH="1" flipV="1">
            <a:off x="6614672" y="3536241"/>
            <a:ext cx="176978" cy="5944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/>
          <p:cNvCxnSpPr>
            <a:stCxn id="109" idx="1"/>
            <a:endCxn id="49" idx="5"/>
          </p:cNvCxnSpPr>
          <p:nvPr/>
        </p:nvCxnSpPr>
        <p:spPr>
          <a:xfrm flipH="1" flipV="1">
            <a:off x="6614672" y="3536241"/>
            <a:ext cx="554688" cy="4370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/>
          <p:cNvCxnSpPr>
            <a:stCxn id="51" idx="2"/>
            <a:endCxn id="49" idx="6"/>
          </p:cNvCxnSpPr>
          <p:nvPr/>
        </p:nvCxnSpPr>
        <p:spPr>
          <a:xfrm flipH="1" flipV="1">
            <a:off x="6681627" y="3374596"/>
            <a:ext cx="946564" cy="3902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 56"/>
          <p:cNvSpPr/>
          <p:nvPr/>
        </p:nvSpPr>
        <p:spPr>
          <a:xfrm>
            <a:off x="263713" y="4647032"/>
            <a:ext cx="859371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Q: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How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to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represent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and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summarize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dynamic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multi-contextual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behaviors?</a:t>
            </a:r>
            <a:endParaRPr lang="zh-CN" altLang="en-US" sz="2000" dirty="0" smtClean="0">
              <a:latin typeface="Times" charset="0"/>
              <a:ea typeface="Times" charset="0"/>
              <a:cs typeface="Times" charset="0"/>
            </a:endParaRPr>
          </a:p>
          <a:p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A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set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of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values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in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dimensions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(</a:t>
            </a:r>
            <a:r>
              <a:rPr lang="en-US" altLang="zh-CN" sz="2000" i="1" dirty="0" smtClean="0">
                <a:latin typeface="Times" charset="0"/>
                <a:ea typeface="Times" charset="0"/>
                <a:cs typeface="Times" charset="0"/>
              </a:rPr>
              <a:t>one-guaranteed</a:t>
            </a:r>
            <a:r>
              <a:rPr lang="zh-CN" altLang="en-US" sz="2000" i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i="1" dirty="0" smtClean="0">
                <a:latin typeface="Times" charset="0"/>
                <a:ea typeface="Times" charset="0"/>
                <a:cs typeface="Times" charset="0"/>
              </a:rPr>
              <a:t>value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,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i="1" dirty="0" smtClean="0">
                <a:latin typeface="Times" charset="0"/>
                <a:ea typeface="Times" charset="0"/>
                <a:cs typeface="Times" charset="0"/>
              </a:rPr>
              <a:t>empty</a:t>
            </a:r>
            <a:r>
              <a:rPr lang="zh-CN" altLang="en-US" sz="2000" i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i="1" dirty="0" smtClean="0">
                <a:latin typeface="Times" charset="0"/>
                <a:ea typeface="Times" charset="0"/>
                <a:cs typeface="Times" charset="0"/>
              </a:rPr>
              <a:t>value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,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i="1" dirty="0" smtClean="0">
                <a:latin typeface="Times" charset="0"/>
                <a:ea typeface="Times" charset="0"/>
                <a:cs typeface="Times" charset="0"/>
              </a:rPr>
              <a:t>multi-values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)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</a:p>
        </p:txBody>
      </p:sp>
      <p:sp>
        <p:nvSpPr>
          <p:cNvPr id="58" name="Cube 57"/>
          <p:cNvSpPr/>
          <p:nvPr/>
        </p:nvSpPr>
        <p:spPr>
          <a:xfrm>
            <a:off x="2138868" y="5354918"/>
            <a:ext cx="1216152" cy="1216152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/>
          <p:cNvSpPr/>
          <p:nvPr/>
        </p:nvSpPr>
        <p:spPr>
          <a:xfrm>
            <a:off x="2085026" y="6500661"/>
            <a:ext cx="61106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user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60" name="Rectangle 59"/>
          <p:cNvSpPr/>
          <p:nvPr/>
        </p:nvSpPr>
        <p:spPr>
          <a:xfrm rot="16200000">
            <a:off x="1434509" y="5922559"/>
            <a:ext cx="100860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smtClean="0">
                <a:latin typeface="Times" charset="0"/>
                <a:ea typeface="Times" charset="0"/>
                <a:cs typeface="Times" charset="0"/>
              </a:rPr>
              <a:t>location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61" name="Rectangle 60"/>
          <p:cNvSpPr/>
          <p:nvPr/>
        </p:nvSpPr>
        <p:spPr>
          <a:xfrm rot="18847541">
            <a:off x="2979313" y="6215560"/>
            <a:ext cx="85311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smtClean="0">
                <a:latin typeface="Times" charset="0"/>
                <a:ea typeface="Times" charset="0"/>
                <a:cs typeface="Times" charset="0"/>
              </a:rPr>
              <a:t>phrase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209938" y="5272697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800">
                <a:solidFill>
                  <a:srgbClr val="00B050"/>
                </a:solidFill>
                <a:latin typeface="Times" charset="0"/>
                <a:ea typeface="Times" charset="0"/>
                <a:cs typeface="Times" charset="0"/>
              </a:rPr>
              <a:t>✔</a:t>
            </a:r>
            <a:endParaRPr lang="en-US" sz="2800" dirty="0">
              <a:solidFill>
                <a:srgbClr val="00B050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5987354" y="5303434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800" smtClean="0">
                <a:solidFill>
                  <a:srgbClr val="00B050"/>
                </a:solidFill>
                <a:latin typeface="Times" charset="0"/>
                <a:ea typeface="Times" charset="0"/>
                <a:cs typeface="Times" charset="0"/>
              </a:rPr>
              <a:t>❌</a:t>
            </a:r>
            <a:endParaRPr lang="en-US" sz="2800" dirty="0">
              <a:solidFill>
                <a:srgbClr val="00B050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7402218" y="5303434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800" smtClean="0">
                <a:solidFill>
                  <a:srgbClr val="00B050"/>
                </a:solidFill>
                <a:latin typeface="Times" charset="0"/>
                <a:ea typeface="Times" charset="0"/>
                <a:cs typeface="Times" charset="0"/>
              </a:rPr>
              <a:t>❌</a:t>
            </a:r>
            <a:endParaRPr lang="en-US" sz="2800" dirty="0">
              <a:solidFill>
                <a:srgbClr val="00B050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64" name="Cube 63"/>
          <p:cNvSpPr/>
          <p:nvPr/>
        </p:nvSpPr>
        <p:spPr>
          <a:xfrm>
            <a:off x="2384039" y="5782903"/>
            <a:ext cx="377517" cy="213634"/>
          </a:xfrm>
          <a:prstGeom prst="cube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/>
          <p:cNvSpPr/>
          <p:nvPr/>
        </p:nvSpPr>
        <p:spPr>
          <a:xfrm>
            <a:off x="261973" y="5288651"/>
            <a:ext cx="157126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latin typeface="Times" charset="0"/>
                <a:ea typeface="Times" charset="0"/>
                <a:cs typeface="Times" charset="0"/>
              </a:rPr>
              <a:t>s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ummary</a:t>
            </a:r>
            <a:endParaRPr lang="zh-CN" altLang="en-US" sz="2000" dirty="0" smtClean="0">
              <a:latin typeface="Times" charset="0"/>
              <a:ea typeface="Times" charset="0"/>
              <a:cs typeface="Times" charset="0"/>
            </a:endParaRPr>
          </a:p>
          <a:p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(dense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block)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66" name="Straight Connector 65"/>
          <p:cNvCxnSpPr/>
          <p:nvPr/>
        </p:nvCxnSpPr>
        <p:spPr>
          <a:xfrm flipH="1" flipV="1">
            <a:off x="1552125" y="5565044"/>
            <a:ext cx="815910" cy="23087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7641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30815"/>
            <a:ext cx="9144000" cy="55127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Two-Level</a:t>
            </a:r>
            <a:r>
              <a:rPr lang="zh-CN" altLang="en-US" dirty="0" smtClean="0"/>
              <a:t> </a:t>
            </a:r>
            <a:r>
              <a:rPr lang="en-US" altLang="zh-CN" dirty="0" smtClean="0"/>
              <a:t>Matrix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“Tartan”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445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CMU</a:t>
            </a:r>
            <a:r>
              <a:rPr lang="zh-CN" altLang="en-US" dirty="0" smtClean="0"/>
              <a:t> </a:t>
            </a:r>
            <a:r>
              <a:rPr lang="en-US" altLang="zh-CN" dirty="0" smtClean="0"/>
              <a:t>Tartans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42</a:t>
            </a:fld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750" y="1528064"/>
            <a:ext cx="2058004" cy="525202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0674" y="1528064"/>
            <a:ext cx="6122805" cy="122783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0675" y="4559300"/>
            <a:ext cx="2220790" cy="2220790"/>
          </a:xfrm>
          <a:prstGeom prst="rect">
            <a:avLst/>
          </a:prstGeom>
        </p:spPr>
      </p:pic>
      <p:pic>
        <p:nvPicPr>
          <p:cNvPr id="6" name="Picture 5" descr="C:\Users\meng\Desktop\cmu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0396" y="2896455"/>
            <a:ext cx="5027127" cy="3770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0674" y="2824373"/>
            <a:ext cx="2077206" cy="166176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7800" y="2824373"/>
            <a:ext cx="663727" cy="693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143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Optimize</a:t>
            </a:r>
            <a:r>
              <a:rPr lang="zh-CN" altLang="en-US" dirty="0" smtClean="0"/>
              <a:t> </a:t>
            </a:r>
            <a:r>
              <a:rPr lang="en-US" altLang="zh-CN" dirty="0" smtClean="0"/>
              <a:t>with</a:t>
            </a:r>
            <a:r>
              <a:rPr lang="zh-CN" altLang="en-US" dirty="0" smtClean="0"/>
              <a:t> </a:t>
            </a:r>
            <a:r>
              <a:rPr lang="en-US" altLang="zh-CN" dirty="0" smtClean="0"/>
              <a:t>MDL</a:t>
            </a:r>
            <a:r>
              <a:rPr lang="zh-CN" altLang="en-US" dirty="0" smtClean="0"/>
              <a:t> </a:t>
            </a:r>
            <a:r>
              <a:rPr lang="en-US" altLang="zh-CN" dirty="0" smtClean="0"/>
              <a:t>Principle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i="1" dirty="0" smtClean="0"/>
              <a:t>Maximize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the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number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of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bits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by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encoding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the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Tartan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43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700" y="1983486"/>
            <a:ext cx="5486400" cy="6206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54368"/>
            <a:ext cx="5687550" cy="342893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762033" y="3197183"/>
            <a:ext cx="2012301" cy="3154680"/>
          </a:xfrm>
          <a:prstGeom prst="rect">
            <a:avLst/>
          </a:prstGeom>
          <a:solidFill>
            <a:schemeClr val="tx2">
              <a:lumMod val="20000"/>
              <a:lumOff val="80000"/>
              <a:alpha val="2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>
            <a:spLocks/>
          </p:cNvSpPr>
          <p:nvPr/>
        </p:nvSpPr>
        <p:spPr>
          <a:xfrm rot="17288543">
            <a:off x="1816247" y="2734092"/>
            <a:ext cx="822960" cy="232582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>
            <a:spLocks/>
          </p:cNvSpPr>
          <p:nvPr/>
        </p:nvSpPr>
        <p:spPr>
          <a:xfrm rot="15134860">
            <a:off x="2595865" y="2599329"/>
            <a:ext cx="548640" cy="228600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Content Placeholder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4774" y="2636971"/>
            <a:ext cx="4647342" cy="3916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826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Experimental</a:t>
            </a:r>
            <a:r>
              <a:rPr lang="zh-CN" altLang="en-US" dirty="0" smtClean="0"/>
              <a:t> </a:t>
            </a:r>
            <a:r>
              <a:rPr lang="en-US" altLang="zh-CN" dirty="0" smtClean="0"/>
              <a:t>Results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44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DM/ML</a:t>
            </a:r>
            <a:r>
              <a:rPr lang="zh-CN" altLang="en-US" dirty="0" smtClean="0"/>
              <a:t> </a:t>
            </a:r>
            <a:r>
              <a:rPr lang="en-US" altLang="zh-CN" dirty="0"/>
              <a:t>r</a:t>
            </a:r>
            <a:r>
              <a:rPr lang="en-US" altLang="zh-CN" dirty="0" smtClean="0"/>
              <a:t>esearch</a:t>
            </a:r>
            <a:r>
              <a:rPr lang="zh-CN" altLang="en-US" dirty="0" smtClean="0"/>
              <a:t> </a:t>
            </a:r>
            <a:r>
              <a:rPr lang="en-US" altLang="zh-CN" dirty="0" smtClean="0"/>
              <a:t>trend</a:t>
            </a:r>
            <a:r>
              <a:rPr lang="zh-CN" altLang="en-US" dirty="0" smtClean="0"/>
              <a:t> </a:t>
            </a:r>
            <a:r>
              <a:rPr lang="en-US" altLang="zh-CN" dirty="0" smtClean="0"/>
              <a:t>summaries</a:t>
            </a:r>
            <a:r>
              <a:rPr lang="zh-CN" altLang="en-US" dirty="0" smtClean="0"/>
              <a:t> </a:t>
            </a:r>
            <a:r>
              <a:rPr lang="en-US" altLang="zh-CN" dirty="0" smtClean="0"/>
              <a:t>with</a:t>
            </a:r>
            <a:r>
              <a:rPr lang="zh-CN" altLang="en-US" dirty="0" smtClean="0"/>
              <a:t> </a:t>
            </a:r>
            <a:r>
              <a:rPr lang="en-US" altLang="zh-CN" dirty="0" smtClean="0"/>
              <a:t>DBLP</a:t>
            </a:r>
            <a:r>
              <a:rPr lang="zh-CN" altLang="en-US" dirty="0" smtClean="0"/>
              <a:t> </a:t>
            </a:r>
            <a:r>
              <a:rPr lang="en-US" altLang="zh-CN" dirty="0" smtClean="0"/>
              <a:t>data</a:t>
            </a:r>
            <a:endParaRPr lang="en-US" dirty="0"/>
          </a:p>
        </p:txBody>
      </p:sp>
      <p:pic>
        <p:nvPicPr>
          <p:cNvPr id="10" name="Content Placeholder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38905"/>
            <a:ext cx="9132114" cy="3932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146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Experimental</a:t>
            </a:r>
            <a:r>
              <a:rPr lang="zh-CN" altLang="en-US" dirty="0"/>
              <a:t> </a:t>
            </a:r>
            <a:r>
              <a:rPr lang="en-US" altLang="zh-CN" dirty="0"/>
              <a:t>Results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45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 smtClean="0"/>
              <a:t>Event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summaries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with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Super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Bowl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2013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tweets</a:t>
            </a:r>
            <a:endParaRPr lang="en-US" sz="2400" dirty="0"/>
          </a:p>
        </p:txBody>
      </p:sp>
      <p:pic>
        <p:nvPicPr>
          <p:cNvPr id="7" name="Content Placeholder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018090"/>
            <a:ext cx="7886700" cy="4429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668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Fun</a:t>
            </a:r>
            <a:r>
              <a:rPr lang="zh-CN" altLang="en-US" dirty="0" smtClean="0"/>
              <a:t> </a:t>
            </a:r>
            <a:r>
              <a:rPr lang="en-US" altLang="zh-CN" dirty="0" smtClean="0"/>
              <a:t>Fact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b="1" dirty="0"/>
              <a:t>M.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Jiang</a:t>
            </a:r>
            <a:r>
              <a:rPr lang="en-US" altLang="zh-CN" sz="2400" dirty="0"/>
              <a:t>,</a:t>
            </a:r>
            <a:r>
              <a:rPr lang="zh-CN" altLang="en-US" sz="2400" dirty="0"/>
              <a:t> </a:t>
            </a:r>
            <a:r>
              <a:rPr lang="en-US" altLang="zh-CN" sz="2400" dirty="0" smtClean="0"/>
              <a:t>C</a:t>
            </a:r>
            <a:r>
              <a:rPr lang="en-US" altLang="zh-CN" sz="2400" dirty="0"/>
              <a:t>.</a:t>
            </a:r>
            <a:r>
              <a:rPr lang="zh-CN" altLang="en-US" sz="2400" dirty="0"/>
              <a:t> </a:t>
            </a:r>
            <a:r>
              <a:rPr lang="en-US" altLang="zh-CN" sz="2400" dirty="0" err="1"/>
              <a:t>Faloutsos</a:t>
            </a:r>
            <a:r>
              <a:rPr lang="zh-CN" altLang="en-US" sz="2400" dirty="0"/>
              <a:t> </a:t>
            </a:r>
            <a:r>
              <a:rPr lang="en-US" altLang="zh-CN" sz="2400" dirty="0"/>
              <a:t>and</a:t>
            </a:r>
            <a:r>
              <a:rPr lang="zh-CN" altLang="en-US" sz="2400" dirty="0"/>
              <a:t> </a:t>
            </a:r>
            <a:r>
              <a:rPr lang="en-US" altLang="zh-CN" sz="2400" dirty="0" smtClean="0"/>
              <a:t>J.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Han.</a:t>
            </a:r>
            <a:r>
              <a:rPr lang="zh-CN" altLang="en-US" sz="2400" dirty="0" smtClean="0"/>
              <a:t> </a:t>
            </a:r>
            <a:r>
              <a:rPr lang="en-US" altLang="zh-CN" sz="2400" dirty="0"/>
              <a:t>“</a:t>
            </a:r>
            <a:r>
              <a:rPr lang="en-US" altLang="zh-CN" sz="2400" dirty="0" err="1" smtClean="0"/>
              <a:t>CatchTartan</a:t>
            </a:r>
            <a:r>
              <a:rPr lang="en-US" altLang="zh-CN" sz="2400" dirty="0" smtClean="0"/>
              <a:t>: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Representing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and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Summarizing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Dynamic</a:t>
            </a:r>
            <a:r>
              <a:rPr lang="zh-CN" altLang="en-US" sz="2400" dirty="0" smtClean="0"/>
              <a:t> </a:t>
            </a:r>
            <a:r>
              <a:rPr lang="en-US" altLang="zh-CN" sz="2400" dirty="0" err="1" smtClean="0"/>
              <a:t>Multicontextual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Behaviors”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in</a:t>
            </a:r>
            <a:r>
              <a:rPr lang="zh-CN" altLang="en-US" sz="2400" dirty="0" smtClean="0"/>
              <a:t> </a:t>
            </a:r>
            <a:r>
              <a:rPr lang="en-US" altLang="zh-CN" sz="2400" b="1" dirty="0" smtClean="0"/>
              <a:t>KDD’16</a:t>
            </a:r>
            <a:r>
              <a:rPr lang="zh-CN" altLang="en-US" sz="2400" b="1" dirty="0" smtClean="0"/>
              <a:t> </a:t>
            </a:r>
            <a:r>
              <a:rPr lang="en-US" altLang="zh-CN" sz="2400" b="1" dirty="0" smtClean="0"/>
              <a:t>Oral</a:t>
            </a:r>
            <a:r>
              <a:rPr lang="en-US" altLang="zh-CN" sz="2400" dirty="0" smtClean="0"/>
              <a:t>.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(Acceptance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rate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=</a:t>
            </a:r>
            <a:r>
              <a:rPr lang="zh-CN" altLang="en-US" sz="2400" dirty="0" smtClean="0"/>
              <a:t> </a:t>
            </a:r>
            <a:r>
              <a:rPr lang="en-US" altLang="zh-CN" sz="2400" b="1" dirty="0" smtClean="0"/>
              <a:t>8.9%</a:t>
            </a:r>
            <a:r>
              <a:rPr lang="en-US" altLang="zh-CN" sz="2400" dirty="0" smtClean="0"/>
              <a:t>)</a:t>
            </a:r>
          </a:p>
          <a:p>
            <a:r>
              <a:rPr lang="en-US" altLang="zh-CN" sz="2400" dirty="0" smtClean="0"/>
              <a:t>The </a:t>
            </a:r>
            <a:r>
              <a:rPr lang="en-US" altLang="zh-CN" sz="2400" b="1" dirty="0" smtClean="0"/>
              <a:t>1</a:t>
            </a:r>
            <a:r>
              <a:rPr lang="en-US" altLang="zh-CN" sz="2400" b="1" baseline="30000" dirty="0" smtClean="0"/>
              <a:t>st</a:t>
            </a:r>
            <a:r>
              <a:rPr lang="en-US" altLang="zh-CN" sz="2400" b="1" dirty="0" smtClean="0"/>
              <a:t> conference paper </a:t>
            </a:r>
            <a:r>
              <a:rPr lang="en-US" altLang="zh-CN" sz="2400" dirty="0" smtClean="0"/>
              <a:t>Prof. </a:t>
            </a:r>
            <a:r>
              <a:rPr lang="en-US" altLang="zh-CN" sz="2400" dirty="0" err="1" smtClean="0"/>
              <a:t>Jiawei</a:t>
            </a:r>
            <a:r>
              <a:rPr lang="en-US" altLang="zh-CN" sz="2400" dirty="0" smtClean="0"/>
              <a:t> Han and Prof. Christos </a:t>
            </a:r>
            <a:r>
              <a:rPr lang="en-US" altLang="zh-CN" sz="2400" dirty="0" err="1" smtClean="0"/>
              <a:t>Faloutsos</a:t>
            </a:r>
            <a:r>
              <a:rPr lang="en-US" altLang="zh-CN" sz="2400" dirty="0" smtClean="0"/>
              <a:t> co-authored, though they have been predicted to be co-authors for long [Sun </a:t>
            </a:r>
            <a:r>
              <a:rPr lang="en-US" altLang="zh-CN" sz="2400" i="1" dirty="0" smtClean="0"/>
              <a:t>et al</a:t>
            </a:r>
            <a:r>
              <a:rPr lang="en-US" altLang="zh-CN" sz="2400" dirty="0" smtClean="0"/>
              <a:t>. ASONAM’11, WSDM’12, KDD’12].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423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47</a:t>
            </a:fld>
            <a:endParaRPr lang="en-US"/>
          </a:p>
        </p:txBody>
      </p:sp>
      <p:pic>
        <p:nvPicPr>
          <p:cNvPr id="6" name="Picture 8" descr="C:\Users\1\Desktop\Picture2_副本.png"/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9306" l="0" r="97297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769" y="2860924"/>
            <a:ext cx="1571836" cy="2039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9" descr="C:\Users\1\Desktop\orange_副本.png"/>
          <p:cNvPicPr>
            <a:picLocks noChangeAspect="1" noChangeArrowheads="1"/>
          </p:cNvPicPr>
          <p:nvPr/>
        </p:nvPicPr>
        <p:blipFill>
          <a:blip r:embed="rId4">
            <a:alphaModFix amt="3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006" y="1915151"/>
            <a:ext cx="2605566" cy="1600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1" descr="C:\Users\1\Desktop\Picture2_副本.png"/>
          <p:cNvPicPr>
            <a:picLocks noChangeAspect="1" noChangeArrowheads="1"/>
          </p:cNvPicPr>
          <p:nvPr/>
        </p:nvPicPr>
        <p:blipFill>
          <a:blip r:embed="rId6">
            <a:alphaModFix amt="35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99306" l="0" r="10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7717" y="2892238"/>
            <a:ext cx="2390883" cy="2001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2" descr="C:\Users\1\Desktop\blue_副本.png"/>
          <p:cNvPicPr>
            <a:picLocks noChangeAspect="1" noChangeArrowheads="1"/>
          </p:cNvPicPr>
          <p:nvPr/>
        </p:nvPicPr>
        <p:blipFill>
          <a:blip r:embed="rId8">
            <a:alphaModFix amt="35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97414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134" y="1906435"/>
            <a:ext cx="1585997" cy="1642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3" descr="C:\Users\1\Desktop\cherry.png"/>
          <p:cNvPicPr>
            <a:picLocks noChangeAspect="1" noChangeArrowheads="1"/>
          </p:cNvPicPr>
          <p:nvPr/>
        </p:nvPicPr>
        <p:blipFill>
          <a:blip r:embed="rId10">
            <a:alphaModFix amt="35000"/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100000" l="0" r="99571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4381" y="1902625"/>
            <a:ext cx="2210317" cy="2993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352" y="2414392"/>
            <a:ext cx="2743200" cy="1970254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1568102" y="459595"/>
            <a:ext cx="3109922" cy="768054"/>
          </a:xfrm>
        </p:spPr>
        <p:txBody>
          <a:bodyPr>
            <a:normAutofit/>
          </a:bodyPr>
          <a:lstStyle/>
          <a:p>
            <a:r>
              <a:rPr lang="en-US" altLang="zh-CN" sz="3200" dirty="0" smtClean="0"/>
              <a:t>Roadmap</a:t>
            </a:r>
            <a:endParaRPr lang="en-US" sz="3200" dirty="0"/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5965609" y="459595"/>
            <a:ext cx="3109922" cy="768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Times" charset="0"/>
                <a:ea typeface="Times" charset="0"/>
                <a:cs typeface="Times" charset="0"/>
              </a:defRPr>
            </a:lvl1pPr>
          </a:lstStyle>
          <a:p>
            <a:r>
              <a:rPr lang="en-US" altLang="zh-CN" sz="3200" dirty="0" smtClean="0"/>
              <a:t>Toolbox</a:t>
            </a:r>
            <a:endParaRPr lang="en-US" sz="3200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3052293" y="1933969"/>
            <a:ext cx="0" cy="2947304"/>
          </a:xfrm>
          <a:prstGeom prst="line">
            <a:avLst/>
          </a:prstGeom>
          <a:ln>
            <a:solidFill>
              <a:srgbClr val="FF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1048" y="1937743"/>
            <a:ext cx="407542" cy="40754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8590" y="2988396"/>
            <a:ext cx="1090590" cy="872472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214133" y="1197202"/>
            <a:ext cx="508089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Representing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and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>
                <a:latin typeface="Times" charset="0"/>
                <a:ea typeface="Times" charset="0"/>
                <a:cs typeface="Times" charset="0"/>
              </a:rPr>
              <a:t>s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ummarizing</a:t>
            </a:r>
            <a:endParaRPr lang="zh-CN" altLang="en-US" sz="2000" b="1" dirty="0">
              <a:latin typeface="Times" charset="0"/>
              <a:ea typeface="Times" charset="0"/>
              <a:cs typeface="Times" charset="0"/>
            </a:endParaRPr>
          </a:p>
          <a:p>
            <a:r>
              <a:rPr lang="en-US" altLang="zh-CN" sz="2000" b="1" dirty="0">
                <a:latin typeface="Times" charset="0"/>
                <a:ea typeface="Times" charset="0"/>
                <a:cs typeface="Times" charset="0"/>
              </a:rPr>
              <a:t>m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ulti-dimensional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(multi-contextual)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>
                <a:latin typeface="Times" charset="0"/>
                <a:ea typeface="Times" charset="0"/>
                <a:cs typeface="Times" charset="0"/>
              </a:rPr>
              <a:t>d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ata</a:t>
            </a:r>
            <a:endParaRPr lang="en-US" sz="2000" b="1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24" name="Straight Connector 23"/>
          <p:cNvCxnSpPr/>
          <p:nvPr/>
        </p:nvCxnSpPr>
        <p:spPr>
          <a:xfrm flipH="1" flipV="1">
            <a:off x="3533443" y="1834515"/>
            <a:ext cx="177799" cy="63639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5016783" y="4035036"/>
            <a:ext cx="295194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Phrasal segmentation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7330580" y="4455871"/>
            <a:ext cx="174495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Phrase mining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6452596" y="1602324"/>
            <a:ext cx="269893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latin typeface="Times" charset="0"/>
                <a:ea typeface="Times" charset="0"/>
                <a:cs typeface="Times" charset="0"/>
              </a:rPr>
              <a:t>Minimum Description </a:t>
            </a:r>
            <a:r>
              <a:rPr lang="en-US" sz="2000" smtClean="0">
                <a:latin typeface="Times" charset="0"/>
                <a:ea typeface="Times" charset="0"/>
                <a:cs typeface="Times" charset="0"/>
              </a:rPr>
              <a:t>Length principle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32" name="Straight Connector 31"/>
          <p:cNvCxnSpPr/>
          <p:nvPr/>
        </p:nvCxnSpPr>
        <p:spPr>
          <a:xfrm flipV="1">
            <a:off x="7922545" y="2310210"/>
            <a:ext cx="100575" cy="68895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H="1">
            <a:off x="6493399" y="3535026"/>
            <a:ext cx="509038" cy="5898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7945437" y="3575047"/>
            <a:ext cx="155366" cy="9190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>
            <a:off x="5016783" y="1965640"/>
            <a:ext cx="174819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smtClean="0">
                <a:latin typeface="Times" charset="0"/>
                <a:ea typeface="Times" charset="0"/>
                <a:cs typeface="Times" charset="0"/>
              </a:rPr>
              <a:t>Graph summarization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38" name="Straight Connector 37"/>
          <p:cNvCxnSpPr/>
          <p:nvPr/>
        </p:nvCxnSpPr>
        <p:spPr>
          <a:xfrm flipH="1" flipV="1">
            <a:off x="6271474" y="2601744"/>
            <a:ext cx="345226" cy="4071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/>
          <p:cNvSpPr/>
          <p:nvPr/>
        </p:nvSpPr>
        <p:spPr>
          <a:xfrm>
            <a:off x="908241" y="4903171"/>
            <a:ext cx="7539566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i="1" dirty="0" smtClean="0">
                <a:latin typeface="Times" charset="0"/>
                <a:ea typeface="Times" charset="0"/>
                <a:cs typeface="Times" charset="0"/>
              </a:rPr>
              <a:t>Grant.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“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NSF III: Small: Multi-Dimensional Structuring, Summarizing </a:t>
            </a:r>
            <a:r>
              <a:rPr lang="en-US" altLang="zh-CN" sz="2000" b="1" dirty="0">
                <a:latin typeface="Times" charset="0"/>
                <a:ea typeface="Times" charset="0"/>
                <a:cs typeface="Times" charset="0"/>
              </a:rPr>
              <a:t>and Mining of Social Media Data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”, NSF IIS 16-18481</a:t>
            </a:r>
          </a:p>
          <a:p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(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08-01-2016 to 07-31-2019, $500,000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). </a:t>
            </a:r>
            <a:r>
              <a:rPr lang="en-US" altLang="zh-CN" sz="2000" dirty="0" err="1" smtClean="0">
                <a:latin typeface="Times" charset="0"/>
                <a:ea typeface="Times" charset="0"/>
                <a:cs typeface="Times" charset="0"/>
              </a:rPr>
              <a:t>Jiawei</a:t>
            </a:r>
            <a:r>
              <a:rPr lang="en-US" altLang="zh-CN" sz="2000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Han, PI.</a:t>
            </a:r>
          </a:p>
          <a:p>
            <a:r>
              <a:rPr lang="en-US" sz="2000" b="1" i="1" dirty="0" smtClean="0">
                <a:latin typeface="Times" charset="0"/>
                <a:ea typeface="Times" charset="0"/>
                <a:cs typeface="Times" charset="0"/>
              </a:rPr>
              <a:t>Wrote 8/15 pages of the proposal</a:t>
            </a:r>
            <a:r>
              <a:rPr lang="zh-CN" altLang="en-US" sz="2000" b="1" i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i="1" dirty="0" smtClean="0">
                <a:latin typeface="Times" charset="0"/>
                <a:ea typeface="Times" charset="0"/>
                <a:cs typeface="Times" charset="0"/>
              </a:rPr>
              <a:t>in</a:t>
            </a:r>
            <a:r>
              <a:rPr lang="zh-CN" altLang="en-US" sz="2000" b="1" i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i="1" dirty="0" smtClean="0">
                <a:latin typeface="Times" charset="0"/>
                <a:ea typeface="Times" charset="0"/>
                <a:cs typeface="Times" charset="0"/>
              </a:rPr>
              <a:t>Oct-Nov</a:t>
            </a:r>
            <a:r>
              <a:rPr lang="zh-CN" altLang="en-US" sz="2000" b="1" i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i="1" dirty="0" smtClean="0">
                <a:latin typeface="Times" charset="0"/>
                <a:ea typeface="Times" charset="0"/>
                <a:cs typeface="Times" charset="0"/>
              </a:rPr>
              <a:t>2015</a:t>
            </a:r>
            <a:r>
              <a:rPr lang="en-US" sz="2000" b="1" i="1" dirty="0" smtClean="0">
                <a:latin typeface="Times" charset="0"/>
                <a:ea typeface="Times" charset="0"/>
                <a:cs typeface="Times" charset="0"/>
              </a:rPr>
              <a:t>.</a:t>
            </a:r>
            <a:endParaRPr lang="zh-CN" altLang="en-US" sz="2000" b="1" i="1" dirty="0" smtClean="0">
              <a:latin typeface="Times" charset="0"/>
              <a:ea typeface="Times" charset="0"/>
              <a:cs typeface="Times" charset="0"/>
            </a:endParaRPr>
          </a:p>
          <a:p>
            <a:r>
              <a:rPr lang="en-US" sz="2000" b="1" i="1" dirty="0" smtClean="0">
                <a:latin typeface="Times" charset="0"/>
                <a:ea typeface="Times" charset="0"/>
                <a:cs typeface="Times" charset="0"/>
              </a:rPr>
              <a:t>Major supported member.</a:t>
            </a:r>
            <a:endParaRPr lang="en-US" sz="2000" b="1" i="1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48" name="Left-Right-Up Arrow 47"/>
          <p:cNvSpPr/>
          <p:nvPr/>
        </p:nvSpPr>
        <p:spPr>
          <a:xfrm rot="16200000">
            <a:off x="2233395" y="2974323"/>
            <a:ext cx="1216152" cy="850392"/>
          </a:xfrm>
          <a:prstGeom prst="leftRightUpArrow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190289" y="2685968"/>
            <a:ext cx="2345514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Summarization</a:t>
            </a:r>
          </a:p>
          <a:p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Local event detection</a:t>
            </a:r>
          </a:p>
          <a:p>
            <a:r>
              <a:rPr lang="en-US" b="1" dirty="0" smtClean="0">
                <a:latin typeface="Times" charset="0"/>
                <a:ea typeface="Times" charset="0"/>
                <a:cs typeface="Times" charset="0"/>
              </a:rPr>
              <a:t>Fraud/spam detection</a:t>
            </a:r>
          </a:p>
          <a:p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Recommendation</a:t>
            </a:r>
            <a:endParaRPr lang="en-US" b="1" dirty="0" smtClean="0">
              <a:latin typeface="Times" charset="0"/>
              <a:ea typeface="Times" charset="0"/>
              <a:cs typeface="Times" charset="0"/>
            </a:endParaRPr>
          </a:p>
          <a:p>
            <a:r>
              <a:rPr lang="is-IS" b="1" dirty="0" smtClean="0">
                <a:latin typeface="Times" charset="0"/>
                <a:ea typeface="Times" charset="0"/>
                <a:cs typeface="Times" charset="0"/>
              </a:rPr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350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/>
      <p:bldP spid="30" grpId="0"/>
      <p:bldP spid="37" grpId="0"/>
      <p:bldP spid="44" grpId="0"/>
      <p:bldP spid="48" grpId="0" animBg="1"/>
      <p:bldP spid="49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48</a:t>
            </a:fld>
            <a:endParaRPr lang="en-US"/>
          </a:p>
        </p:txBody>
      </p:sp>
      <p:pic>
        <p:nvPicPr>
          <p:cNvPr id="10" name="Picture 13" descr="C:\Users\1\Desktop\cherry.png"/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99571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4381" y="1902625"/>
            <a:ext cx="2210317" cy="2993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352" y="2414392"/>
            <a:ext cx="2743200" cy="1970254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1568102" y="459595"/>
            <a:ext cx="3109922" cy="768054"/>
          </a:xfrm>
        </p:spPr>
        <p:txBody>
          <a:bodyPr>
            <a:normAutofit/>
          </a:bodyPr>
          <a:lstStyle/>
          <a:p>
            <a:r>
              <a:rPr lang="en-US" altLang="zh-CN" sz="3200" dirty="0" smtClean="0"/>
              <a:t>Roadmap</a:t>
            </a:r>
            <a:endParaRPr lang="en-US" sz="3200" dirty="0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0979" y="3863977"/>
            <a:ext cx="1400307" cy="914400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</p:pic>
      <p:sp>
        <p:nvSpPr>
          <p:cNvPr id="35" name="Bevel 34"/>
          <p:cNvSpPr/>
          <p:nvPr/>
        </p:nvSpPr>
        <p:spPr>
          <a:xfrm>
            <a:off x="2963722" y="1458046"/>
            <a:ext cx="1917417" cy="428289"/>
          </a:xfrm>
          <a:prstGeom prst="bevel">
            <a:avLst>
              <a:gd name="adj" fmla="val 6843"/>
            </a:avLst>
          </a:prstGeom>
          <a:solidFill>
            <a:schemeClr val="accent5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Structured</a:t>
            </a:r>
            <a:r>
              <a:rPr lang="zh-CN" altLang="en-US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Data</a:t>
            </a:r>
            <a:endParaRPr lang="en-US" b="1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36" name="Bevel 35"/>
          <p:cNvSpPr/>
          <p:nvPr/>
        </p:nvSpPr>
        <p:spPr>
          <a:xfrm rot="5400000">
            <a:off x="5181442" y="3532747"/>
            <a:ext cx="2088725" cy="428289"/>
          </a:xfrm>
          <a:prstGeom prst="bevel">
            <a:avLst>
              <a:gd name="adj" fmla="val 6843"/>
            </a:avLst>
          </a:prstGeom>
          <a:solidFill>
            <a:schemeClr val="accent5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Unstructured</a:t>
            </a:r>
            <a:r>
              <a:rPr lang="zh-CN" altLang="en-US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Data</a:t>
            </a:r>
            <a:endParaRPr lang="en-US" b="1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41" name="Bevel 40"/>
          <p:cNvSpPr/>
          <p:nvPr/>
        </p:nvSpPr>
        <p:spPr>
          <a:xfrm rot="5400000">
            <a:off x="4226320" y="3440725"/>
            <a:ext cx="2425866" cy="600731"/>
          </a:xfrm>
          <a:prstGeom prst="bevel">
            <a:avLst>
              <a:gd name="adj" fmla="val 6843"/>
            </a:avLst>
          </a:prstGeom>
          <a:solidFill>
            <a:srgbClr val="C0000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Quality</a:t>
            </a:r>
            <a:r>
              <a:rPr lang="zh-CN" altLang="en-US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Phrases</a:t>
            </a:r>
            <a:endParaRPr lang="en-US" b="1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" name="Oval 1"/>
          <p:cNvSpPr/>
          <p:nvPr/>
        </p:nvSpPr>
        <p:spPr>
          <a:xfrm>
            <a:off x="3684670" y="3512490"/>
            <a:ext cx="457200" cy="457200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+</a:t>
            </a:r>
            <a:endParaRPr lang="en-US" sz="36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47" name="Straight Arrow Connector 46"/>
          <p:cNvCxnSpPr>
            <a:stCxn id="2" idx="2"/>
          </p:cNvCxnSpPr>
          <p:nvPr/>
        </p:nvCxnSpPr>
        <p:spPr>
          <a:xfrm flipH="1">
            <a:off x="2922175" y="3741090"/>
            <a:ext cx="762495" cy="4947"/>
          </a:xfrm>
          <a:prstGeom prst="straightConnector1">
            <a:avLst/>
          </a:prstGeom>
          <a:ln w="38100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38" idx="3"/>
            <a:endCxn id="2" idx="0"/>
          </p:cNvCxnSpPr>
          <p:nvPr/>
        </p:nvCxnSpPr>
        <p:spPr>
          <a:xfrm flipH="1">
            <a:off x="3913270" y="2686373"/>
            <a:ext cx="9162" cy="826117"/>
          </a:xfrm>
          <a:prstGeom prst="straightConnector1">
            <a:avLst/>
          </a:prstGeom>
          <a:ln w="38100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>
            <a:stCxn id="35" idx="2"/>
            <a:endCxn id="38" idx="6"/>
          </p:cNvCxnSpPr>
          <p:nvPr/>
        </p:nvCxnSpPr>
        <p:spPr>
          <a:xfrm>
            <a:off x="3922431" y="1886335"/>
            <a:ext cx="1" cy="240415"/>
          </a:xfrm>
          <a:prstGeom prst="straightConnector1">
            <a:avLst/>
          </a:prstGeom>
          <a:ln w="38100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stCxn id="41" idx="3"/>
            <a:endCxn id="2" idx="6"/>
          </p:cNvCxnSpPr>
          <p:nvPr/>
        </p:nvCxnSpPr>
        <p:spPr>
          <a:xfrm flipH="1" flipV="1">
            <a:off x="4141870" y="3741090"/>
            <a:ext cx="1038126" cy="1"/>
          </a:xfrm>
          <a:prstGeom prst="straightConnector1">
            <a:avLst/>
          </a:prstGeom>
          <a:ln w="38100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stCxn id="36" idx="3"/>
            <a:endCxn id="41" idx="7"/>
          </p:cNvCxnSpPr>
          <p:nvPr/>
        </p:nvCxnSpPr>
        <p:spPr>
          <a:xfrm flipH="1" flipV="1">
            <a:off x="5698511" y="3741091"/>
            <a:ext cx="342457" cy="5801"/>
          </a:xfrm>
          <a:prstGeom prst="straightConnector1">
            <a:avLst/>
          </a:prstGeom>
          <a:ln w="38100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9" name="Picture 8" descr="C:\Users\1\Desktop\Picture2_副本.png"/>
          <p:cNvPicPr>
            <a:picLocks noChangeAspect="1" noChangeArrowheads="1"/>
          </p:cNvPicPr>
          <p:nvPr/>
        </p:nvPicPr>
        <p:blipFill>
          <a:blip r:embed="rId6">
            <a:alphaModFix amt="35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99306" l="0" r="97297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769" y="2860924"/>
            <a:ext cx="1571836" cy="2039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" name="Picture 9" descr="C:\Users\1\Desktop\orange_副本.png"/>
          <p:cNvPicPr>
            <a:picLocks noChangeAspect="1" noChangeArrowheads="1"/>
          </p:cNvPicPr>
          <p:nvPr/>
        </p:nvPicPr>
        <p:blipFill>
          <a:blip r:embed="rId8">
            <a:alphaModFix amt="35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006" y="1915151"/>
            <a:ext cx="2605566" cy="1600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" name="Picture 11" descr="C:\Users\1\Desktop\Picture2_副本.png"/>
          <p:cNvPicPr>
            <a:picLocks noChangeAspect="1" noChangeArrowheads="1"/>
          </p:cNvPicPr>
          <p:nvPr/>
        </p:nvPicPr>
        <p:blipFill>
          <a:blip r:embed="rId10">
            <a:alphaModFix amt="35000"/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99306" l="0" r="10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7717" y="2892238"/>
            <a:ext cx="2390883" cy="2001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" name="Picture 12" descr="C:\Users\1\Desktop\blue_副本.png"/>
          <p:cNvPicPr>
            <a:picLocks noChangeAspect="1" noChangeArrowheads="1"/>
          </p:cNvPicPr>
          <p:nvPr/>
        </p:nvPicPr>
        <p:blipFill>
          <a:blip r:embed="rId12">
            <a:alphaModFix amt="35000"/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0" b="97414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134" y="1906435"/>
            <a:ext cx="1585997" cy="1642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3" name="Straight Connector 82"/>
          <p:cNvCxnSpPr/>
          <p:nvPr/>
        </p:nvCxnSpPr>
        <p:spPr>
          <a:xfrm>
            <a:off x="3052293" y="1933969"/>
            <a:ext cx="0" cy="2947304"/>
          </a:xfrm>
          <a:prstGeom prst="line">
            <a:avLst/>
          </a:prstGeom>
          <a:ln>
            <a:solidFill>
              <a:srgbClr val="FF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/>
          <p:nvPr/>
        </p:nvCxnSpPr>
        <p:spPr>
          <a:xfrm>
            <a:off x="274506" y="3395095"/>
            <a:ext cx="1405068" cy="0"/>
          </a:xfrm>
          <a:prstGeom prst="line">
            <a:avLst/>
          </a:prstGeom>
          <a:ln>
            <a:solidFill>
              <a:srgbClr val="FF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Bevel 84"/>
          <p:cNvSpPr/>
          <p:nvPr/>
        </p:nvSpPr>
        <p:spPr>
          <a:xfrm>
            <a:off x="308718" y="3009900"/>
            <a:ext cx="2225681" cy="351056"/>
          </a:xfrm>
          <a:prstGeom prst="bevel">
            <a:avLst>
              <a:gd name="adj" fmla="val 6843"/>
            </a:avLst>
          </a:prstGeom>
          <a:solidFill>
            <a:schemeClr val="accent2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Behavior</a:t>
            </a:r>
            <a:r>
              <a:rPr lang="zh-CN" altLang="en-US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Prediction</a:t>
            </a:r>
            <a:endParaRPr lang="en-US" b="1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86" name="Bevel 85"/>
          <p:cNvSpPr/>
          <p:nvPr/>
        </p:nvSpPr>
        <p:spPr>
          <a:xfrm>
            <a:off x="308718" y="4202810"/>
            <a:ext cx="2225681" cy="575567"/>
          </a:xfrm>
          <a:prstGeom prst="bevel">
            <a:avLst>
              <a:gd name="adj" fmla="val 6843"/>
            </a:avLst>
          </a:prstGeom>
          <a:solidFill>
            <a:schemeClr val="accent2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Suspicious</a:t>
            </a:r>
            <a:r>
              <a:rPr lang="zh-CN" altLang="en-US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Behavior</a:t>
            </a:r>
            <a:r>
              <a:rPr lang="zh-CN" altLang="en-US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Detection</a:t>
            </a:r>
            <a:endParaRPr lang="en-US" b="1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87" name="Bevel 86"/>
          <p:cNvSpPr/>
          <p:nvPr/>
        </p:nvSpPr>
        <p:spPr>
          <a:xfrm>
            <a:off x="720517" y="3570509"/>
            <a:ext cx="2225681" cy="351056"/>
          </a:xfrm>
          <a:prstGeom prst="bevel">
            <a:avLst>
              <a:gd name="adj" fmla="val 6843"/>
            </a:avLst>
          </a:prstGeom>
          <a:solidFill>
            <a:schemeClr val="accent2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Summarization</a:t>
            </a:r>
            <a:endParaRPr lang="en-US" b="1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88" name="Elbow Connector 87"/>
          <p:cNvCxnSpPr>
            <a:stCxn id="79" idx="2"/>
          </p:cNvCxnSpPr>
          <p:nvPr/>
        </p:nvCxnSpPr>
        <p:spPr>
          <a:xfrm rot="10800000">
            <a:off x="2510376" y="3185428"/>
            <a:ext cx="1174294" cy="555662"/>
          </a:xfrm>
          <a:prstGeom prst="bentConnector3">
            <a:avLst>
              <a:gd name="adj1" fmla="val 28370"/>
            </a:avLst>
          </a:prstGeom>
          <a:ln w="38100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Elbow Connector 88"/>
          <p:cNvCxnSpPr>
            <a:stCxn id="79" idx="2"/>
          </p:cNvCxnSpPr>
          <p:nvPr/>
        </p:nvCxnSpPr>
        <p:spPr>
          <a:xfrm rot="10800000" flipV="1">
            <a:off x="2495014" y="3741090"/>
            <a:ext cx="1189657" cy="749504"/>
          </a:xfrm>
          <a:prstGeom prst="bentConnector3">
            <a:avLst>
              <a:gd name="adj1" fmla="val 27582"/>
            </a:avLst>
          </a:prstGeom>
          <a:ln w="38100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>
            <a:stCxn id="79" idx="2"/>
          </p:cNvCxnSpPr>
          <p:nvPr/>
        </p:nvCxnSpPr>
        <p:spPr>
          <a:xfrm flipH="1">
            <a:off x="2922175" y="3741090"/>
            <a:ext cx="762495" cy="4947"/>
          </a:xfrm>
          <a:prstGeom prst="straightConnector1">
            <a:avLst/>
          </a:prstGeom>
          <a:ln w="38100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Bevel 90"/>
          <p:cNvSpPr/>
          <p:nvPr/>
        </p:nvSpPr>
        <p:spPr>
          <a:xfrm>
            <a:off x="205358" y="1910152"/>
            <a:ext cx="2878404" cy="2994938"/>
          </a:xfrm>
          <a:prstGeom prst="bevel">
            <a:avLst>
              <a:gd name="adj" fmla="val 6843"/>
            </a:avLst>
          </a:prstGeom>
          <a:solidFill>
            <a:schemeClr val="accent2">
              <a:lumMod val="75000"/>
              <a:alpha val="9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Intelligent</a:t>
            </a:r>
            <a:r>
              <a:rPr lang="zh-CN" altLang="en-US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and</a:t>
            </a:r>
            <a:r>
              <a:rPr lang="zh-CN" altLang="en-US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Trustworthy</a:t>
            </a:r>
            <a:r>
              <a:rPr lang="zh-CN" altLang="en-US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Systems</a:t>
            </a:r>
            <a:endParaRPr lang="zh-CN" altLang="en-US" b="1" dirty="0" smtClean="0">
              <a:latin typeface="Times" charset="0"/>
              <a:ea typeface="Times" charset="0"/>
              <a:cs typeface="Times" charset="0"/>
            </a:endParaRPr>
          </a:p>
          <a:p>
            <a:pPr algn="ctr"/>
            <a:endParaRPr lang="zh-CN" altLang="en-US" b="1" dirty="0">
              <a:latin typeface="Times" charset="0"/>
              <a:ea typeface="Times" charset="0"/>
              <a:cs typeface="Times" charset="0"/>
            </a:endParaRPr>
          </a:p>
          <a:p>
            <a:pPr algn="ctr"/>
            <a:endParaRPr lang="zh-CN" altLang="en-US" b="1" dirty="0" smtClean="0">
              <a:latin typeface="Times" charset="0"/>
              <a:ea typeface="Times" charset="0"/>
              <a:cs typeface="Times" charset="0"/>
            </a:endParaRPr>
          </a:p>
          <a:p>
            <a:pPr algn="ctr"/>
            <a:endParaRPr lang="zh-CN" altLang="en-US" b="1" dirty="0">
              <a:latin typeface="Times" charset="0"/>
              <a:ea typeface="Times" charset="0"/>
              <a:cs typeface="Times" charset="0"/>
            </a:endParaRPr>
          </a:p>
          <a:p>
            <a:pPr algn="ctr"/>
            <a:endParaRPr lang="zh-CN" altLang="en-US" b="1" dirty="0" smtClean="0">
              <a:latin typeface="Times" charset="0"/>
              <a:ea typeface="Times" charset="0"/>
              <a:cs typeface="Times" charset="0"/>
            </a:endParaRPr>
          </a:p>
          <a:p>
            <a:pPr algn="ctr"/>
            <a:endParaRPr lang="zh-CN" altLang="en-US" b="1" dirty="0">
              <a:latin typeface="Times" charset="0"/>
              <a:ea typeface="Times" charset="0"/>
              <a:cs typeface="Times" charset="0"/>
            </a:endParaRPr>
          </a:p>
          <a:p>
            <a:pPr algn="ctr"/>
            <a:endParaRPr lang="zh-CN" altLang="en-US" b="1" dirty="0" smtClean="0">
              <a:latin typeface="Times" charset="0"/>
              <a:ea typeface="Times" charset="0"/>
              <a:cs typeface="Times" charset="0"/>
            </a:endParaRPr>
          </a:p>
          <a:p>
            <a:pPr algn="ctr"/>
            <a:endParaRPr lang="en-US" b="1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38" name="Bevel 37"/>
          <p:cNvSpPr/>
          <p:nvPr/>
        </p:nvSpPr>
        <p:spPr>
          <a:xfrm>
            <a:off x="2809591" y="2126750"/>
            <a:ext cx="2225681" cy="600731"/>
          </a:xfrm>
          <a:prstGeom prst="bevel">
            <a:avLst>
              <a:gd name="adj" fmla="val 6843"/>
            </a:avLst>
          </a:prstGeom>
          <a:solidFill>
            <a:srgbClr val="7030A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Multidimensional</a:t>
            </a:r>
            <a:r>
              <a:rPr lang="zh-CN" altLang="en-US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Behavior</a:t>
            </a:r>
            <a:r>
              <a:rPr lang="zh-CN" altLang="en-US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Network</a:t>
            </a:r>
            <a:endParaRPr lang="en-US" b="1" dirty="0">
              <a:latin typeface="Times" charset="0"/>
              <a:ea typeface="Times" charset="0"/>
              <a:cs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5815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49</a:t>
            </a:fld>
            <a:endParaRPr lang="en-US"/>
          </a:p>
        </p:txBody>
      </p:sp>
      <p:pic>
        <p:nvPicPr>
          <p:cNvPr id="6" name="Picture 8" descr="C:\Users\1\Desktop\Picture2_副本.png"/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9306" l="0" r="97297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769" y="2860924"/>
            <a:ext cx="1571836" cy="2039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9" descr="C:\Users\1\Desktop\orange_副本.png"/>
          <p:cNvPicPr>
            <a:picLocks noChangeAspect="1" noChangeArrowheads="1"/>
          </p:cNvPicPr>
          <p:nvPr/>
        </p:nvPicPr>
        <p:blipFill>
          <a:blip r:embed="rId4">
            <a:alphaModFix amt="3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006" y="1915151"/>
            <a:ext cx="2605566" cy="1600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1" descr="C:\Users\1\Desktop\Picture2_副本.png"/>
          <p:cNvPicPr>
            <a:picLocks noChangeAspect="1" noChangeArrowheads="1"/>
          </p:cNvPicPr>
          <p:nvPr/>
        </p:nvPicPr>
        <p:blipFill>
          <a:blip r:embed="rId6">
            <a:alphaModFix amt="35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99306" l="0" r="10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7717" y="2892238"/>
            <a:ext cx="2390883" cy="2001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2" descr="C:\Users\1\Desktop\blue_副本.png"/>
          <p:cNvPicPr>
            <a:picLocks noChangeAspect="1" noChangeArrowheads="1"/>
          </p:cNvPicPr>
          <p:nvPr/>
        </p:nvPicPr>
        <p:blipFill>
          <a:blip r:embed="rId8">
            <a:alphaModFix amt="35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97414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134" y="1906435"/>
            <a:ext cx="1585997" cy="1642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3" descr="C:\Users\1\Desktop\cherry.png"/>
          <p:cNvPicPr>
            <a:picLocks noChangeAspect="1" noChangeArrowheads="1"/>
          </p:cNvPicPr>
          <p:nvPr/>
        </p:nvPicPr>
        <p:blipFill>
          <a:blip r:embed="rId10">
            <a:alphaModFix amt="35000"/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100000" l="0" r="99571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4381" y="1902625"/>
            <a:ext cx="2210317" cy="2993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352" y="2414392"/>
            <a:ext cx="2743200" cy="1970254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1568102" y="459595"/>
            <a:ext cx="3109922" cy="768054"/>
          </a:xfrm>
        </p:spPr>
        <p:txBody>
          <a:bodyPr>
            <a:normAutofit/>
          </a:bodyPr>
          <a:lstStyle/>
          <a:p>
            <a:r>
              <a:rPr lang="en-US" altLang="zh-CN" sz="3200" dirty="0" smtClean="0"/>
              <a:t>Roadmap</a:t>
            </a:r>
            <a:endParaRPr lang="en-US" sz="3200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3052293" y="1933969"/>
            <a:ext cx="0" cy="2947304"/>
          </a:xfrm>
          <a:prstGeom prst="line">
            <a:avLst/>
          </a:prstGeom>
          <a:ln>
            <a:solidFill>
              <a:srgbClr val="FF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8979" y="4869986"/>
            <a:ext cx="916598" cy="914400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0979" y="3863977"/>
            <a:ext cx="1400307" cy="914400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0979" y="4886093"/>
            <a:ext cx="914400" cy="914400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</p:pic>
      <p:cxnSp>
        <p:nvCxnSpPr>
          <p:cNvPr id="30" name="Straight Connector 29"/>
          <p:cNvCxnSpPr/>
          <p:nvPr/>
        </p:nvCxnSpPr>
        <p:spPr>
          <a:xfrm>
            <a:off x="274506" y="3395095"/>
            <a:ext cx="1405068" cy="0"/>
          </a:xfrm>
          <a:prstGeom prst="line">
            <a:avLst/>
          </a:prstGeom>
          <a:ln>
            <a:solidFill>
              <a:srgbClr val="FF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Bevel 34"/>
          <p:cNvSpPr/>
          <p:nvPr/>
        </p:nvSpPr>
        <p:spPr>
          <a:xfrm>
            <a:off x="2963722" y="1458046"/>
            <a:ext cx="1917417" cy="428289"/>
          </a:xfrm>
          <a:prstGeom prst="bevel">
            <a:avLst>
              <a:gd name="adj" fmla="val 6843"/>
            </a:avLst>
          </a:prstGeom>
          <a:solidFill>
            <a:schemeClr val="accent5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Structured</a:t>
            </a:r>
            <a:r>
              <a:rPr lang="zh-CN" altLang="en-US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Data</a:t>
            </a:r>
            <a:endParaRPr lang="en-US" b="1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36" name="Bevel 35"/>
          <p:cNvSpPr/>
          <p:nvPr/>
        </p:nvSpPr>
        <p:spPr>
          <a:xfrm rot="5400000">
            <a:off x="5181442" y="3532747"/>
            <a:ext cx="2088725" cy="428289"/>
          </a:xfrm>
          <a:prstGeom prst="bevel">
            <a:avLst>
              <a:gd name="adj" fmla="val 6843"/>
            </a:avLst>
          </a:prstGeom>
          <a:solidFill>
            <a:schemeClr val="accent5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Unstructured</a:t>
            </a:r>
            <a:r>
              <a:rPr lang="zh-CN" altLang="en-US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Data</a:t>
            </a:r>
            <a:endParaRPr lang="en-US" b="1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41" name="Bevel 40"/>
          <p:cNvSpPr/>
          <p:nvPr/>
        </p:nvSpPr>
        <p:spPr>
          <a:xfrm rot="5400000">
            <a:off x="4226320" y="3440725"/>
            <a:ext cx="2425866" cy="600731"/>
          </a:xfrm>
          <a:prstGeom prst="bevel">
            <a:avLst>
              <a:gd name="adj" fmla="val 6843"/>
            </a:avLst>
          </a:prstGeom>
          <a:solidFill>
            <a:srgbClr val="C0000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Heterogeneous</a:t>
            </a:r>
            <a:r>
              <a:rPr lang="zh-CN" altLang="en-US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Information</a:t>
            </a:r>
            <a:r>
              <a:rPr lang="zh-CN" altLang="en-US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Network</a:t>
            </a:r>
            <a:endParaRPr lang="en-US" b="1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42" name="Bevel 41"/>
          <p:cNvSpPr/>
          <p:nvPr/>
        </p:nvSpPr>
        <p:spPr>
          <a:xfrm>
            <a:off x="308718" y="3009900"/>
            <a:ext cx="2225681" cy="351056"/>
          </a:xfrm>
          <a:prstGeom prst="bevel">
            <a:avLst>
              <a:gd name="adj" fmla="val 6843"/>
            </a:avLst>
          </a:prstGeom>
          <a:solidFill>
            <a:schemeClr val="accent2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Behavior</a:t>
            </a:r>
            <a:r>
              <a:rPr lang="zh-CN" altLang="en-US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Prediction</a:t>
            </a:r>
            <a:endParaRPr lang="en-US" b="1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44" name="Bevel 43"/>
          <p:cNvSpPr/>
          <p:nvPr/>
        </p:nvSpPr>
        <p:spPr>
          <a:xfrm>
            <a:off x="308718" y="4202810"/>
            <a:ext cx="2225681" cy="575567"/>
          </a:xfrm>
          <a:prstGeom prst="bevel">
            <a:avLst>
              <a:gd name="adj" fmla="val 6843"/>
            </a:avLst>
          </a:prstGeom>
          <a:solidFill>
            <a:schemeClr val="accent2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Suspicious</a:t>
            </a:r>
            <a:r>
              <a:rPr lang="zh-CN" altLang="en-US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Behavior</a:t>
            </a:r>
            <a:r>
              <a:rPr lang="zh-CN" altLang="en-US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Detection</a:t>
            </a:r>
            <a:endParaRPr lang="en-US" b="1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45" name="Bevel 44"/>
          <p:cNvSpPr/>
          <p:nvPr/>
        </p:nvSpPr>
        <p:spPr>
          <a:xfrm>
            <a:off x="720517" y="3570509"/>
            <a:ext cx="2225681" cy="351056"/>
          </a:xfrm>
          <a:prstGeom prst="bevel">
            <a:avLst>
              <a:gd name="adj" fmla="val 6843"/>
            </a:avLst>
          </a:prstGeom>
          <a:solidFill>
            <a:schemeClr val="accent2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Summarization</a:t>
            </a:r>
            <a:endParaRPr lang="en-US" b="1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" name="Oval 1"/>
          <p:cNvSpPr/>
          <p:nvPr/>
        </p:nvSpPr>
        <p:spPr>
          <a:xfrm>
            <a:off x="3684670" y="3512490"/>
            <a:ext cx="457200" cy="457200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+</a:t>
            </a:r>
            <a:endParaRPr lang="en-US" sz="36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1" name="Elbow Connector 10"/>
          <p:cNvCxnSpPr>
            <a:stCxn id="2" idx="2"/>
            <a:endCxn id="42" idx="1"/>
          </p:cNvCxnSpPr>
          <p:nvPr/>
        </p:nvCxnSpPr>
        <p:spPr>
          <a:xfrm rot="10800000">
            <a:off x="2510376" y="3185428"/>
            <a:ext cx="1174294" cy="555662"/>
          </a:xfrm>
          <a:prstGeom prst="bentConnector3">
            <a:avLst>
              <a:gd name="adj1" fmla="val 28370"/>
            </a:avLst>
          </a:prstGeom>
          <a:ln w="38100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Elbow Connector 45"/>
          <p:cNvCxnSpPr>
            <a:stCxn id="2" idx="2"/>
            <a:endCxn id="44" idx="1"/>
          </p:cNvCxnSpPr>
          <p:nvPr/>
        </p:nvCxnSpPr>
        <p:spPr>
          <a:xfrm rot="10800000" flipV="1">
            <a:off x="2495014" y="3741090"/>
            <a:ext cx="1189657" cy="749504"/>
          </a:xfrm>
          <a:prstGeom prst="bentConnector3">
            <a:avLst>
              <a:gd name="adj1" fmla="val 27582"/>
            </a:avLst>
          </a:prstGeom>
          <a:ln w="38100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2" idx="2"/>
            <a:endCxn id="45" idx="1"/>
          </p:cNvCxnSpPr>
          <p:nvPr/>
        </p:nvCxnSpPr>
        <p:spPr>
          <a:xfrm flipH="1">
            <a:off x="2922175" y="3741090"/>
            <a:ext cx="762495" cy="4947"/>
          </a:xfrm>
          <a:prstGeom prst="straightConnector1">
            <a:avLst/>
          </a:prstGeom>
          <a:ln w="38100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38" idx="3"/>
            <a:endCxn id="2" idx="0"/>
          </p:cNvCxnSpPr>
          <p:nvPr/>
        </p:nvCxnSpPr>
        <p:spPr>
          <a:xfrm flipH="1">
            <a:off x="3913270" y="2686373"/>
            <a:ext cx="9162" cy="826117"/>
          </a:xfrm>
          <a:prstGeom prst="straightConnector1">
            <a:avLst/>
          </a:prstGeom>
          <a:ln w="38100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>
            <a:stCxn id="35" idx="2"/>
            <a:endCxn id="38" idx="6"/>
          </p:cNvCxnSpPr>
          <p:nvPr/>
        </p:nvCxnSpPr>
        <p:spPr>
          <a:xfrm>
            <a:off x="3922431" y="1886335"/>
            <a:ext cx="1" cy="240415"/>
          </a:xfrm>
          <a:prstGeom prst="straightConnector1">
            <a:avLst/>
          </a:prstGeom>
          <a:ln w="38100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stCxn id="41" idx="3"/>
            <a:endCxn id="2" idx="6"/>
          </p:cNvCxnSpPr>
          <p:nvPr/>
        </p:nvCxnSpPr>
        <p:spPr>
          <a:xfrm flipH="1" flipV="1">
            <a:off x="4141870" y="3741090"/>
            <a:ext cx="1038126" cy="1"/>
          </a:xfrm>
          <a:prstGeom prst="straightConnector1">
            <a:avLst/>
          </a:prstGeom>
          <a:ln w="38100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stCxn id="36" idx="3"/>
            <a:endCxn id="41" idx="7"/>
          </p:cNvCxnSpPr>
          <p:nvPr/>
        </p:nvCxnSpPr>
        <p:spPr>
          <a:xfrm flipH="1" flipV="1">
            <a:off x="5698511" y="3741091"/>
            <a:ext cx="342457" cy="5801"/>
          </a:xfrm>
          <a:prstGeom prst="straightConnector1">
            <a:avLst/>
          </a:prstGeom>
          <a:ln w="38100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Bevel 36"/>
          <p:cNvSpPr/>
          <p:nvPr/>
        </p:nvSpPr>
        <p:spPr>
          <a:xfrm>
            <a:off x="205358" y="1910152"/>
            <a:ext cx="2878404" cy="2994938"/>
          </a:xfrm>
          <a:prstGeom prst="bevel">
            <a:avLst>
              <a:gd name="adj" fmla="val 6843"/>
            </a:avLst>
          </a:prstGeom>
          <a:solidFill>
            <a:schemeClr val="accent2">
              <a:lumMod val="75000"/>
              <a:alpha val="9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Intelligent</a:t>
            </a:r>
            <a:r>
              <a:rPr lang="zh-CN" altLang="en-US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and</a:t>
            </a:r>
            <a:r>
              <a:rPr lang="zh-CN" altLang="en-US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Trustworthy</a:t>
            </a:r>
            <a:r>
              <a:rPr lang="zh-CN" altLang="en-US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Systems</a:t>
            </a:r>
            <a:endParaRPr lang="zh-CN" altLang="en-US" b="1" dirty="0" smtClean="0">
              <a:latin typeface="Times" charset="0"/>
              <a:ea typeface="Times" charset="0"/>
              <a:cs typeface="Times" charset="0"/>
            </a:endParaRPr>
          </a:p>
          <a:p>
            <a:pPr algn="ctr"/>
            <a:endParaRPr lang="zh-CN" altLang="en-US" b="1" dirty="0">
              <a:latin typeface="Times" charset="0"/>
              <a:ea typeface="Times" charset="0"/>
              <a:cs typeface="Times" charset="0"/>
            </a:endParaRPr>
          </a:p>
          <a:p>
            <a:pPr algn="ctr"/>
            <a:endParaRPr lang="zh-CN" altLang="en-US" b="1" dirty="0" smtClean="0">
              <a:latin typeface="Times" charset="0"/>
              <a:ea typeface="Times" charset="0"/>
              <a:cs typeface="Times" charset="0"/>
            </a:endParaRPr>
          </a:p>
          <a:p>
            <a:pPr algn="ctr"/>
            <a:endParaRPr lang="zh-CN" altLang="en-US" b="1" dirty="0">
              <a:latin typeface="Times" charset="0"/>
              <a:ea typeface="Times" charset="0"/>
              <a:cs typeface="Times" charset="0"/>
            </a:endParaRPr>
          </a:p>
          <a:p>
            <a:pPr algn="ctr"/>
            <a:endParaRPr lang="zh-CN" altLang="en-US" b="1" dirty="0" smtClean="0">
              <a:latin typeface="Times" charset="0"/>
              <a:ea typeface="Times" charset="0"/>
              <a:cs typeface="Times" charset="0"/>
            </a:endParaRPr>
          </a:p>
          <a:p>
            <a:pPr algn="ctr"/>
            <a:endParaRPr lang="zh-CN" altLang="en-US" b="1" dirty="0">
              <a:latin typeface="Times" charset="0"/>
              <a:ea typeface="Times" charset="0"/>
              <a:cs typeface="Times" charset="0"/>
            </a:endParaRPr>
          </a:p>
          <a:p>
            <a:pPr algn="ctr"/>
            <a:endParaRPr lang="zh-CN" altLang="en-US" b="1" dirty="0" smtClean="0">
              <a:latin typeface="Times" charset="0"/>
              <a:ea typeface="Times" charset="0"/>
              <a:cs typeface="Times" charset="0"/>
            </a:endParaRPr>
          </a:p>
          <a:p>
            <a:pPr algn="ctr"/>
            <a:endParaRPr lang="en-US" b="1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38" name="Bevel 37"/>
          <p:cNvSpPr/>
          <p:nvPr/>
        </p:nvSpPr>
        <p:spPr>
          <a:xfrm>
            <a:off x="2809591" y="2126750"/>
            <a:ext cx="2225681" cy="600731"/>
          </a:xfrm>
          <a:prstGeom prst="bevel">
            <a:avLst>
              <a:gd name="adj" fmla="val 6843"/>
            </a:avLst>
          </a:prstGeom>
          <a:solidFill>
            <a:srgbClr val="7030A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Multidimensional</a:t>
            </a:r>
            <a:r>
              <a:rPr lang="zh-CN" altLang="en-US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Behavior</a:t>
            </a:r>
            <a:r>
              <a:rPr lang="zh-CN" altLang="en-US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Network</a:t>
            </a:r>
            <a:endParaRPr lang="en-US" b="1" dirty="0">
              <a:latin typeface="Times" charset="0"/>
              <a:ea typeface="Times" charset="0"/>
              <a:cs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6651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0566" y="4053840"/>
            <a:ext cx="3224784" cy="24993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Challenges</a:t>
            </a:r>
            <a:r>
              <a:rPr lang="zh-CN" altLang="en-US" dirty="0" smtClean="0"/>
              <a:t> </a:t>
            </a:r>
            <a:r>
              <a:rPr lang="en-US" altLang="zh-CN" dirty="0" smtClean="0"/>
              <a:t>in</a:t>
            </a:r>
            <a:r>
              <a:rPr lang="zh-CN" altLang="en-US" dirty="0" smtClean="0"/>
              <a:t> </a:t>
            </a:r>
            <a:r>
              <a:rPr lang="en-US" altLang="zh-CN" dirty="0" smtClean="0"/>
              <a:t>Behavioral</a:t>
            </a:r>
            <a:r>
              <a:rPr lang="zh-CN" altLang="en-US" dirty="0" smtClean="0"/>
              <a:t> </a:t>
            </a:r>
            <a:r>
              <a:rPr lang="en-US" altLang="zh-CN" dirty="0" smtClean="0"/>
              <a:t>Analysis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5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188970" y="1426408"/>
            <a:ext cx="151285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Content</a:t>
            </a:r>
            <a:endParaRPr lang="zh-CN" altLang="en-US" sz="2000" b="1" dirty="0" smtClean="0">
              <a:latin typeface="Times" charset="0"/>
              <a:ea typeface="Times" charset="0"/>
              <a:cs typeface="Times" charset="0"/>
            </a:endParaRPr>
          </a:p>
          <a:p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(preference)</a:t>
            </a:r>
            <a:endParaRPr lang="en-US" sz="2000" b="1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50720" y="4303916"/>
            <a:ext cx="27382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Spatiotemporal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context</a:t>
            </a:r>
            <a:endParaRPr lang="en-US" sz="2000" b="1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255526" y="2325046"/>
            <a:ext cx="169950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Social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context</a:t>
            </a:r>
            <a:endParaRPr lang="zh-CN" altLang="en-US" sz="2000" b="1" dirty="0" smtClean="0">
              <a:latin typeface="Times" charset="0"/>
              <a:ea typeface="Times" charset="0"/>
              <a:cs typeface="Times" charset="0"/>
            </a:endParaRPr>
          </a:p>
          <a:p>
            <a:pPr algn="r"/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(influence)</a:t>
            </a:r>
            <a:endParaRPr lang="en-US" sz="2000" b="1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395835" y="5211174"/>
            <a:ext cx="191911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Intention</a:t>
            </a:r>
            <a:endParaRPr lang="zh-CN" altLang="en-US" sz="2000" b="1" dirty="0" smtClean="0">
              <a:latin typeface="Times" charset="0"/>
              <a:ea typeface="Times" charset="0"/>
              <a:cs typeface="Times" charset="0"/>
            </a:endParaRPr>
          </a:p>
          <a:p>
            <a:pPr algn="r"/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(suspiciousness)</a:t>
            </a:r>
            <a:endParaRPr lang="en-US" sz="2000" b="1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3" name="Bevel 12"/>
          <p:cNvSpPr/>
          <p:nvPr/>
        </p:nvSpPr>
        <p:spPr>
          <a:xfrm>
            <a:off x="3580017" y="3498400"/>
            <a:ext cx="1550751" cy="704049"/>
          </a:xfrm>
          <a:prstGeom prst="bevel">
            <a:avLst>
              <a:gd name="adj" fmla="val 6843"/>
            </a:avLst>
          </a:prstGeom>
          <a:solidFill>
            <a:schemeClr val="tx1">
              <a:lumMod val="65000"/>
              <a:lumOff val="3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Behavioral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Analysis</a:t>
            </a:r>
            <a:endParaRPr lang="en-US" sz="2000" b="1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4" name="Right Arrow 13"/>
          <p:cNvSpPr>
            <a:spLocks/>
          </p:cNvSpPr>
          <p:nvPr/>
        </p:nvSpPr>
        <p:spPr>
          <a:xfrm rot="3023674">
            <a:off x="3202664" y="3151368"/>
            <a:ext cx="457200" cy="228600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/>
          <p:cNvSpPr>
            <a:spLocks/>
          </p:cNvSpPr>
          <p:nvPr/>
        </p:nvSpPr>
        <p:spPr>
          <a:xfrm rot="18234216">
            <a:off x="3167234" y="4337896"/>
            <a:ext cx="457200" cy="228600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/>
          <p:cNvSpPr>
            <a:spLocks/>
          </p:cNvSpPr>
          <p:nvPr/>
        </p:nvSpPr>
        <p:spPr>
          <a:xfrm rot="7174924">
            <a:off x="4685473" y="3128157"/>
            <a:ext cx="457200" cy="228600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/>
          <p:cNvSpPr>
            <a:spLocks/>
          </p:cNvSpPr>
          <p:nvPr/>
        </p:nvSpPr>
        <p:spPr>
          <a:xfrm rot="13862038">
            <a:off x="4685473" y="4337895"/>
            <a:ext cx="457200" cy="228600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527307"/>
            <a:ext cx="2584704" cy="258470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0646" y="1520749"/>
            <a:ext cx="2584704" cy="231648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65" y="4701815"/>
            <a:ext cx="3041904" cy="1999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960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14" grpId="0" animBg="1"/>
      <p:bldP spid="15" grpId="0" animBg="1"/>
      <p:bldP spid="16" grpId="0" animBg="1"/>
      <p:bldP spid="17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50</a:t>
            </a:fld>
            <a:endParaRPr lang="en-US"/>
          </a:p>
        </p:txBody>
      </p:sp>
      <p:pic>
        <p:nvPicPr>
          <p:cNvPr id="6" name="Picture 8" descr="C:\Users\1\Desktop\Picture2_副本.png"/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9306" l="0" r="97297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769" y="2860924"/>
            <a:ext cx="1571836" cy="2039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9" descr="C:\Users\1\Desktop\orange_副本.png"/>
          <p:cNvPicPr>
            <a:picLocks noChangeAspect="1" noChangeArrowheads="1"/>
          </p:cNvPicPr>
          <p:nvPr/>
        </p:nvPicPr>
        <p:blipFill>
          <a:blip r:embed="rId4">
            <a:alphaModFix amt="3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006" y="1915151"/>
            <a:ext cx="2605566" cy="1600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1" descr="C:\Users\1\Desktop\Picture2_副本.png"/>
          <p:cNvPicPr>
            <a:picLocks noChangeAspect="1" noChangeArrowheads="1"/>
          </p:cNvPicPr>
          <p:nvPr/>
        </p:nvPicPr>
        <p:blipFill>
          <a:blip r:embed="rId6">
            <a:alphaModFix amt="35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99306" l="0" r="10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7717" y="2892238"/>
            <a:ext cx="2390883" cy="2001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2" descr="C:\Users\1\Desktop\blue_副本.png"/>
          <p:cNvPicPr>
            <a:picLocks noChangeAspect="1" noChangeArrowheads="1"/>
          </p:cNvPicPr>
          <p:nvPr/>
        </p:nvPicPr>
        <p:blipFill>
          <a:blip r:embed="rId8">
            <a:alphaModFix amt="35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97414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134" y="1906435"/>
            <a:ext cx="1585997" cy="1642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3" descr="C:\Users\1\Desktop\cherry.png"/>
          <p:cNvPicPr>
            <a:picLocks noChangeAspect="1" noChangeArrowheads="1"/>
          </p:cNvPicPr>
          <p:nvPr/>
        </p:nvPicPr>
        <p:blipFill>
          <a:blip r:embed="rId10">
            <a:alphaModFix amt="35000"/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100000" l="0" r="99571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4381" y="1902625"/>
            <a:ext cx="2210317" cy="2993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352" y="2414392"/>
            <a:ext cx="2743200" cy="1970254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1568102" y="459595"/>
            <a:ext cx="3109922" cy="768054"/>
          </a:xfrm>
        </p:spPr>
        <p:txBody>
          <a:bodyPr>
            <a:normAutofit/>
          </a:bodyPr>
          <a:lstStyle/>
          <a:p>
            <a:r>
              <a:rPr lang="en-US" altLang="zh-CN" sz="3200" dirty="0" smtClean="0"/>
              <a:t>Roadmap</a:t>
            </a:r>
            <a:endParaRPr lang="en-US" sz="3200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3052293" y="1933969"/>
            <a:ext cx="0" cy="2947304"/>
          </a:xfrm>
          <a:prstGeom prst="line">
            <a:avLst/>
          </a:prstGeom>
          <a:ln>
            <a:solidFill>
              <a:srgbClr val="FF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214133" y="1183956"/>
            <a:ext cx="531544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T3:</a:t>
            </a:r>
            <a:r>
              <a:rPr lang="zh-CN" altLang="en-US" sz="2000" b="1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Integrating behavior networks with rich information networks: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Principles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and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Models</a:t>
            </a:r>
            <a:endParaRPr lang="en-US" sz="2000" b="1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941518" y="4976549"/>
            <a:ext cx="712182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T2: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Structuring information networks from behavioral content</a:t>
            </a:r>
            <a:endParaRPr lang="en-US" sz="2000" b="1" dirty="0">
              <a:latin typeface="Times" charset="0"/>
              <a:ea typeface="Times" charset="0"/>
              <a:cs typeface="Times" charset="0"/>
            </a:endParaRPr>
          </a:p>
        </p:txBody>
      </p:sp>
      <p:pic>
        <p:nvPicPr>
          <p:cNvPr id="26" name="Picture 2" descr="C:\Users\1\Desktop\blue.png"/>
          <p:cNvPicPr>
            <a:picLocks noChangeAspect="1" noChangeArrowheads="1"/>
          </p:cNvPicPr>
          <p:nvPr/>
        </p:nvPicPr>
        <p:blipFill>
          <a:blip r:embed="rId13">
            <a:alphaModFix amt="35000"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3448" b="96552" l="3571" r="95536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4397272" y="3265103"/>
            <a:ext cx="1575059" cy="1631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14" descr="C:\Users\1\Desktop\blue_副本.png"/>
          <p:cNvPicPr>
            <a:picLocks noChangeAspect="1" noChangeArrowheads="1"/>
          </p:cNvPicPr>
          <p:nvPr/>
        </p:nvPicPr>
        <p:blipFill>
          <a:blip r:embed="rId15">
            <a:alphaModFix amt="35000"/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0" b="100000" l="0" r="96522"/>
                    </a14:imgEffect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0549" y="1915151"/>
            <a:ext cx="1575060" cy="2067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8752" y="5391301"/>
            <a:ext cx="916598" cy="914400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3213" y="5391301"/>
            <a:ext cx="1400307" cy="914400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8936" y="5391301"/>
            <a:ext cx="914400" cy="914400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</p:pic>
      <p:sp>
        <p:nvSpPr>
          <p:cNvPr id="42" name="Rectangle 41"/>
          <p:cNvSpPr/>
          <p:nvPr/>
        </p:nvSpPr>
        <p:spPr>
          <a:xfrm>
            <a:off x="214134" y="1914916"/>
            <a:ext cx="5751475" cy="2978884"/>
          </a:xfrm>
          <a:prstGeom prst="rect">
            <a:avLst/>
          </a:prstGeom>
          <a:noFill/>
          <a:ln w="28575">
            <a:solidFill>
              <a:srgbClr val="FFFF00"/>
            </a:solidFill>
          </a:ln>
          <a:effectLst>
            <a:glow rad="63500">
              <a:schemeClr val="accent4">
                <a:lumMod val="60000"/>
                <a:lumOff val="40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/>
          <p:cNvCxnSpPr/>
          <p:nvPr/>
        </p:nvCxnSpPr>
        <p:spPr>
          <a:xfrm flipH="1" flipV="1">
            <a:off x="3602510" y="1846344"/>
            <a:ext cx="166279" cy="6333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H="1" flipV="1">
            <a:off x="5109132" y="4398728"/>
            <a:ext cx="420445" cy="63639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H="1" flipV="1">
            <a:off x="5237045" y="3086100"/>
            <a:ext cx="424915" cy="19490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1681636" y="3041749"/>
            <a:ext cx="2763664" cy="7078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000" b="1" i="1" dirty="0">
                <a:latin typeface="Times" charset="0"/>
                <a:ea typeface="Times" charset="0"/>
                <a:cs typeface="Times" charset="0"/>
              </a:rPr>
              <a:t>Data-Driven</a:t>
            </a:r>
            <a:r>
              <a:rPr lang="zh-CN" altLang="en-US" sz="2000" b="1" i="1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i="1" dirty="0">
                <a:latin typeface="Times" charset="0"/>
                <a:ea typeface="Times" charset="0"/>
                <a:cs typeface="Times" charset="0"/>
              </a:rPr>
              <a:t>Behavioral</a:t>
            </a:r>
            <a:r>
              <a:rPr lang="zh-CN" altLang="en-US" sz="2000" b="1" i="1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i="1" dirty="0">
                <a:latin typeface="Times" charset="0"/>
                <a:ea typeface="Times" charset="0"/>
                <a:cs typeface="Times" charset="0"/>
              </a:rPr>
              <a:t>Analytics</a:t>
            </a:r>
            <a:r>
              <a:rPr lang="zh-CN" altLang="en-US" sz="2000" b="1" i="1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i="1" dirty="0">
                <a:latin typeface="Times" charset="0"/>
                <a:ea typeface="Times" charset="0"/>
                <a:cs typeface="Times" charset="0"/>
              </a:rPr>
              <a:t>with</a:t>
            </a:r>
            <a:r>
              <a:rPr lang="zh-CN" altLang="en-US" sz="2000" b="1" i="1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i="1" dirty="0">
                <a:latin typeface="Times" charset="0"/>
                <a:ea typeface="Times" charset="0"/>
                <a:cs typeface="Times" charset="0"/>
              </a:rPr>
              <a:t>Networks</a:t>
            </a:r>
            <a:endParaRPr lang="zh-CN" altLang="en-US" sz="2000" b="1" i="1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233533" y="4140978"/>
            <a:ext cx="404468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T1:</a:t>
            </a:r>
            <a:r>
              <a:rPr lang="zh-CN" altLang="en-US" sz="2000" b="1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Mining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behavior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networks</a:t>
            </a:r>
            <a:endParaRPr lang="zh-CN" altLang="en-US" sz="2000" b="1" dirty="0" smtClean="0">
              <a:latin typeface="Times" charset="0"/>
              <a:ea typeface="Times" charset="0"/>
              <a:cs typeface="Times" charset="0"/>
            </a:endParaRPr>
          </a:p>
          <a:p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with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social,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spatiotemporal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contexts</a:t>
            </a:r>
            <a:endParaRPr lang="en-US" sz="2000" b="1" dirty="0">
              <a:latin typeface="Times" charset="0"/>
              <a:ea typeface="Times" charset="0"/>
              <a:cs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5280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2" grpId="0" animBg="1"/>
      <p:bldP spid="2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" y="4352717"/>
            <a:ext cx="9017000" cy="242737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Attributed</a:t>
            </a:r>
            <a:r>
              <a:rPr lang="zh-CN" altLang="en-US" dirty="0" smtClean="0"/>
              <a:t> </a:t>
            </a:r>
            <a:r>
              <a:rPr lang="en-US" altLang="zh-CN" dirty="0" smtClean="0"/>
              <a:t>Network</a:t>
            </a:r>
            <a:r>
              <a:rPr lang="zh-CN" altLang="en-US" dirty="0" smtClean="0"/>
              <a:t> </a:t>
            </a:r>
            <a:r>
              <a:rPr lang="en-US" altLang="zh-CN" dirty="0" smtClean="0"/>
              <a:t>Construction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i="1" dirty="0" smtClean="0"/>
              <a:t>Automatic</a:t>
            </a:r>
            <a:r>
              <a:rPr lang="en-US" altLang="zh-CN" sz="2400" dirty="0" smtClean="0"/>
              <a:t> Attribute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discovery: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Given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a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class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(</a:t>
            </a:r>
            <a:r>
              <a:rPr lang="en-US" altLang="zh-CN" sz="2400" i="1" dirty="0" smtClean="0"/>
              <a:t>e.g.</a:t>
            </a:r>
            <a:r>
              <a:rPr lang="en-US" altLang="zh-CN" sz="2400" dirty="0" smtClean="0"/>
              <a:t>,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$Country)</a:t>
            </a:r>
            <a:endParaRPr lang="zh-CN" altLang="en-US" sz="2400" dirty="0" smtClean="0"/>
          </a:p>
          <a:p>
            <a:pPr lvl="1"/>
            <a:r>
              <a:rPr lang="en-US" altLang="zh-CN" sz="2000" b="1" dirty="0" smtClean="0"/>
              <a:t>Feature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as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characteristic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(</a:t>
            </a:r>
            <a:r>
              <a:rPr lang="en-US" altLang="zh-CN" sz="2000" i="1" dirty="0" smtClean="0"/>
              <a:t>e.g.</a:t>
            </a:r>
            <a:r>
              <a:rPr lang="en-US" altLang="zh-CN" sz="2000" dirty="0" smtClean="0"/>
              <a:t>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“population”)</a:t>
            </a:r>
            <a:endParaRPr lang="zh-CN" altLang="en-US" sz="2000" dirty="0" smtClean="0"/>
          </a:p>
          <a:p>
            <a:pPr lvl="2"/>
            <a:r>
              <a:rPr lang="en-US" altLang="zh-CN" sz="2000" dirty="0" smtClean="0"/>
              <a:t>Value: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the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feature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value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(</a:t>
            </a:r>
            <a:r>
              <a:rPr lang="en-US" altLang="zh-CN" sz="2000" i="1" dirty="0"/>
              <a:t>e.g.</a:t>
            </a:r>
            <a:r>
              <a:rPr lang="en-US" altLang="zh-CN" sz="2000" dirty="0"/>
              <a:t>,</a:t>
            </a:r>
            <a:r>
              <a:rPr lang="zh-CN" altLang="en-US" sz="2000" dirty="0"/>
              <a:t> </a:t>
            </a:r>
            <a:r>
              <a:rPr lang="en-US" altLang="zh-CN" sz="2000" dirty="0" smtClean="0"/>
              <a:t>$Digit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or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NULL)</a:t>
            </a:r>
            <a:endParaRPr lang="zh-CN" altLang="en-US" sz="2000" dirty="0" smtClean="0"/>
          </a:p>
          <a:p>
            <a:pPr lvl="1"/>
            <a:r>
              <a:rPr lang="en-US" altLang="zh-CN" sz="2000" b="1" dirty="0" smtClean="0"/>
              <a:t>Relationship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with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another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class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(</a:t>
            </a:r>
            <a:r>
              <a:rPr lang="en-US" altLang="zh-CN" sz="2000" i="1" dirty="0" smtClean="0"/>
              <a:t>e.g.</a:t>
            </a:r>
            <a:r>
              <a:rPr lang="en-US" altLang="zh-CN" sz="2000" dirty="0" smtClean="0"/>
              <a:t>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“prime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minister”)</a:t>
            </a:r>
            <a:endParaRPr lang="zh-CN" altLang="en-US" sz="2000" dirty="0" smtClean="0"/>
          </a:p>
          <a:p>
            <a:pPr lvl="2"/>
            <a:r>
              <a:rPr lang="en-US" altLang="zh-CN" sz="2000" dirty="0" smtClean="0"/>
              <a:t>Value: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the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other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class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(</a:t>
            </a:r>
            <a:r>
              <a:rPr lang="en-US" altLang="zh-CN" sz="2000" i="1" dirty="0" smtClean="0"/>
              <a:t>e.g.</a:t>
            </a:r>
            <a:r>
              <a:rPr lang="en-US" altLang="zh-CN" sz="2000" dirty="0" smtClean="0"/>
              <a:t>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$</a:t>
            </a:r>
            <a:r>
              <a:rPr lang="en-US" altLang="zh-CN" sz="2000" dirty="0" err="1" smtClean="0"/>
              <a:t>Person.Politician.PrimeMinister</a:t>
            </a:r>
            <a:r>
              <a:rPr lang="en-US" altLang="zh-CN" sz="2000" dirty="0" smtClean="0"/>
              <a:t>)</a:t>
            </a:r>
            <a:endParaRPr lang="zh-CN" altLang="en-US" sz="2000" dirty="0" smtClean="0"/>
          </a:p>
          <a:p>
            <a:r>
              <a:rPr lang="en-US" altLang="zh-CN" sz="2400" dirty="0" smtClean="0"/>
              <a:t>Google’s</a:t>
            </a:r>
            <a:r>
              <a:rPr lang="zh-CN" altLang="en-US" sz="2400" dirty="0" smtClean="0"/>
              <a:t> </a:t>
            </a:r>
            <a:r>
              <a:rPr lang="en-US" altLang="zh-CN" sz="2000" dirty="0" smtClean="0"/>
              <a:t>[VLDB’14,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WWW’16]</a:t>
            </a:r>
            <a:r>
              <a:rPr lang="zh-CN" altLang="en-US" sz="2000" dirty="0" smtClean="0"/>
              <a:t> </a:t>
            </a:r>
            <a:r>
              <a:rPr lang="en-US" altLang="zh-CN" sz="2400" dirty="0" smtClean="0"/>
              <a:t>based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on</a:t>
            </a:r>
            <a:r>
              <a:rPr lang="zh-CN" altLang="en-US" sz="2400" dirty="0" smtClean="0"/>
              <a:t> </a:t>
            </a:r>
            <a:r>
              <a:rPr lang="en-US" altLang="zh-CN" sz="2400" b="1" dirty="0" smtClean="0"/>
              <a:t>fact-seeking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queries</a:t>
            </a:r>
            <a:endParaRPr lang="zh-CN" altLang="en-US" sz="2400" dirty="0" smtClean="0"/>
          </a:p>
          <a:p>
            <a:pPr lvl="1"/>
            <a:r>
              <a:rPr lang="en-US" altLang="zh-CN" sz="2000" dirty="0" smtClean="0"/>
              <a:t>Challenge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1: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(Class,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Attribute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name,</a:t>
            </a:r>
            <a:r>
              <a:rPr lang="zh-CN" altLang="en-US" sz="2000" dirty="0" smtClean="0"/>
              <a:t> </a:t>
            </a:r>
            <a:r>
              <a:rPr lang="en-US" altLang="zh-CN" sz="2000" b="1" dirty="0" smtClean="0"/>
              <a:t>Attribute</a:t>
            </a:r>
            <a:r>
              <a:rPr lang="zh-CN" altLang="en-US" sz="2000" b="1" dirty="0" smtClean="0"/>
              <a:t> </a:t>
            </a:r>
            <a:r>
              <a:rPr lang="en-US" altLang="zh-CN" sz="2000" b="1" dirty="0" smtClean="0"/>
              <a:t>value</a:t>
            </a:r>
            <a:r>
              <a:rPr lang="en-US" altLang="zh-CN" sz="2000" dirty="0" smtClean="0"/>
              <a:t>)</a:t>
            </a:r>
            <a:endParaRPr lang="zh-CN" altLang="en-US" sz="2000" dirty="0" smtClean="0"/>
          </a:p>
          <a:p>
            <a:pPr lvl="1"/>
            <a:r>
              <a:rPr lang="en-US" altLang="zh-CN" sz="2000" dirty="0" smtClean="0"/>
              <a:t>Challenge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2: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Just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text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documents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(news,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tweets,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etc.).</a:t>
            </a:r>
            <a:r>
              <a:rPr lang="zh-CN" altLang="en-US" sz="2000" dirty="0" smtClean="0"/>
              <a:t> </a:t>
            </a:r>
            <a:r>
              <a:rPr lang="en-US" altLang="zh-CN" sz="2000" b="1" dirty="0" smtClean="0"/>
              <a:t>NO</a:t>
            </a:r>
            <a:r>
              <a:rPr lang="zh-CN" altLang="en-US" sz="2000" b="1" dirty="0" smtClean="0"/>
              <a:t> </a:t>
            </a:r>
            <a:r>
              <a:rPr lang="en-US" altLang="zh-CN" sz="2000" b="1" dirty="0" smtClean="0"/>
              <a:t>query</a:t>
            </a:r>
            <a:r>
              <a:rPr lang="en-US" altLang="zh-CN" sz="2000" dirty="0" smtClean="0"/>
              <a:t>.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223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Data-Driven: Meta Pattern Mining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b="1" dirty="0"/>
              <a:t>Meta Pattern: </a:t>
            </a:r>
            <a:r>
              <a:rPr lang="en-US" sz="2400" dirty="0"/>
              <a:t>a sequence of </a:t>
            </a:r>
            <a:r>
              <a:rPr lang="en-US" sz="2400" i="1" u="sng" dirty="0"/>
              <a:t>class symbols</a:t>
            </a:r>
            <a:r>
              <a:rPr lang="en-US" sz="2400" dirty="0"/>
              <a:t>, </a:t>
            </a:r>
            <a:r>
              <a:rPr lang="en-US" sz="2400" i="1" u="sng" dirty="0"/>
              <a:t>words</a:t>
            </a:r>
            <a:r>
              <a:rPr lang="en-US" sz="2400" dirty="0"/>
              <a:t>, </a:t>
            </a:r>
            <a:r>
              <a:rPr lang="en-US" sz="2400" i="1" u="sng" dirty="0"/>
              <a:t>phrases</a:t>
            </a:r>
            <a:r>
              <a:rPr lang="en-US" sz="2400" dirty="0"/>
              <a:t> and </a:t>
            </a:r>
            <a:r>
              <a:rPr lang="en-US" sz="2400" i="1" u="sng" dirty="0"/>
              <a:t>punctuation marks</a:t>
            </a:r>
            <a:r>
              <a:rPr lang="en-US" sz="2400" dirty="0"/>
              <a:t> that appear contiguously in the text, and serves as a whole semantic unit.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52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36967" y="2954012"/>
            <a:ext cx="4572000" cy="160043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>
            <a:spAutoFit/>
          </a:bodyPr>
          <a:lstStyle/>
          <a:p>
            <a:r>
              <a:rPr lang="en-US" altLang="zh-CN" sz="1400" dirty="0">
                <a:latin typeface="Times" charset="0"/>
                <a:ea typeface="Times" charset="0"/>
                <a:cs typeface="Times" charset="0"/>
              </a:rPr>
              <a:t>…</a:t>
            </a:r>
            <a:r>
              <a:rPr lang="en-US" sz="1400" dirty="0">
                <a:latin typeface="Times" charset="0"/>
                <a:ea typeface="Times" charset="0"/>
                <a:cs typeface="Times" charset="0"/>
              </a:rPr>
              <a:t>h</a:t>
            </a:r>
            <a:r>
              <a:rPr lang="en-US" altLang="zh-CN" sz="1400" dirty="0">
                <a:latin typeface="Times" charset="0"/>
                <a:ea typeface="Times" charset="0"/>
                <a:cs typeface="Times" charset="0"/>
              </a:rPr>
              <a:t>e’s</a:t>
            </a:r>
            <a:r>
              <a:rPr lang="en-US" sz="1400" dirty="0">
                <a:latin typeface="Times" charset="0"/>
                <a:ea typeface="Times" charset="0"/>
                <a:cs typeface="Times" charset="0"/>
              </a:rPr>
              <a:t> gotten older and grayer, and he’s been eclipsed at an Asian economic forum here by </a:t>
            </a:r>
            <a:r>
              <a:rPr lang="en-US" altLang="zh-CN" sz="1400" b="1" dirty="0">
                <a:latin typeface="Times" charset="0"/>
                <a:ea typeface="Times" charset="0"/>
                <a:cs typeface="Times" charset="0"/>
              </a:rPr>
              <a:t>Canada</a:t>
            </a:r>
            <a:r>
              <a:rPr lang="zh-CN" altLang="en-US" sz="1400" b="1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sz="1400" b="1" dirty="0">
                <a:latin typeface="Times" charset="0"/>
                <a:ea typeface="Times" charset="0"/>
                <a:cs typeface="Times" charset="0"/>
              </a:rPr>
              <a:t>Prime Minister Justin Trudeau, 43</a:t>
            </a:r>
            <a:r>
              <a:rPr lang="en-US" sz="1400" dirty="0">
                <a:latin typeface="Times" charset="0"/>
                <a:ea typeface="Times" charset="0"/>
                <a:cs typeface="Times" charset="0"/>
              </a:rPr>
              <a:t>, the so-called #</a:t>
            </a:r>
            <a:r>
              <a:rPr lang="en-US" sz="1400" dirty="0" err="1">
                <a:latin typeface="Times" charset="0"/>
                <a:ea typeface="Times" charset="0"/>
                <a:cs typeface="Times" charset="0"/>
              </a:rPr>
              <a:t>APEChottie</a:t>
            </a:r>
            <a:r>
              <a:rPr lang="en-US" sz="1400" dirty="0">
                <a:latin typeface="Times" charset="0"/>
                <a:ea typeface="Times" charset="0"/>
                <a:cs typeface="Times" charset="0"/>
              </a:rPr>
              <a:t>…</a:t>
            </a:r>
            <a:r>
              <a:rPr lang="zh-CN" altLang="en-US" sz="1400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400" dirty="0">
                <a:latin typeface="Times" charset="0"/>
                <a:ea typeface="Times" charset="0"/>
                <a:cs typeface="Times" charset="0"/>
              </a:rPr>
              <a:t>He’s</a:t>
            </a:r>
            <a:r>
              <a:rPr lang="zh-CN" altLang="en-US" sz="1400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sz="1400" dirty="0">
                <a:latin typeface="Times" charset="0"/>
                <a:ea typeface="Times" charset="0"/>
                <a:cs typeface="Times" charset="0"/>
              </a:rPr>
              <a:t>also the youngest leader at the Asia Pacific Economic Cooperation forum, six years the junior of </a:t>
            </a:r>
            <a:r>
              <a:rPr lang="en-US" sz="1400" b="1" dirty="0">
                <a:latin typeface="Times" charset="0"/>
                <a:ea typeface="Times" charset="0"/>
                <a:cs typeface="Times" charset="0"/>
              </a:rPr>
              <a:t>Mexico</a:t>
            </a:r>
            <a:r>
              <a:rPr lang="en-US" altLang="zh-CN" sz="1400" b="1" dirty="0">
                <a:latin typeface="Times" charset="0"/>
                <a:ea typeface="Times" charset="0"/>
                <a:cs typeface="Times" charset="0"/>
              </a:rPr>
              <a:t>’</a:t>
            </a:r>
            <a:r>
              <a:rPr lang="en-US" sz="1400" b="1" dirty="0">
                <a:latin typeface="Times" charset="0"/>
                <a:ea typeface="Times" charset="0"/>
                <a:cs typeface="Times" charset="0"/>
              </a:rPr>
              <a:t>s Enrique Pe</a:t>
            </a:r>
            <a:r>
              <a:rPr lang="en-US" altLang="zh-CN" sz="1400" b="1" dirty="0">
                <a:latin typeface="Times" charset="0"/>
                <a:ea typeface="Times" charset="0"/>
                <a:cs typeface="Times" charset="0"/>
              </a:rPr>
              <a:t>n</a:t>
            </a:r>
            <a:r>
              <a:rPr lang="en-US" sz="1400" b="1" dirty="0">
                <a:latin typeface="Times" charset="0"/>
                <a:ea typeface="Times" charset="0"/>
                <a:cs typeface="Times" charset="0"/>
              </a:rPr>
              <a:t>a Nieto, 49</a:t>
            </a:r>
            <a:r>
              <a:rPr lang="en-US" sz="1400" dirty="0">
                <a:latin typeface="Times" charset="0"/>
                <a:ea typeface="Times" charset="0"/>
                <a:cs typeface="Times" charset="0"/>
              </a:rPr>
              <a:t>, </a:t>
            </a:r>
            <a:r>
              <a:rPr lang="en-US" altLang="zh-CN" sz="1400" dirty="0">
                <a:latin typeface="Times" charset="0"/>
                <a:ea typeface="Times" charset="0"/>
                <a:cs typeface="Times" charset="0"/>
              </a:rPr>
              <a:t>…</a:t>
            </a:r>
            <a:r>
              <a:rPr lang="zh-CN" altLang="en-US" sz="1400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sz="1400" b="1" dirty="0">
                <a:latin typeface="Times" charset="0"/>
                <a:ea typeface="Times" charset="0"/>
                <a:cs typeface="Times" charset="0"/>
              </a:rPr>
              <a:t>Obama, 5</a:t>
            </a:r>
            <a:r>
              <a:rPr lang="en-US" altLang="zh-CN" sz="1400" b="1" dirty="0">
                <a:latin typeface="Times" charset="0"/>
                <a:ea typeface="Times" charset="0"/>
                <a:cs typeface="Times" charset="0"/>
              </a:rPr>
              <a:t>3</a:t>
            </a:r>
            <a:r>
              <a:rPr lang="en-US" sz="1400" dirty="0">
                <a:latin typeface="Times" charset="0"/>
                <a:ea typeface="Times" charset="0"/>
                <a:cs typeface="Times" charset="0"/>
              </a:rPr>
              <a:t>, who becomes the elder statesman</a:t>
            </a:r>
            <a:r>
              <a:rPr lang="en-US" altLang="zh-CN" sz="1400" dirty="0">
                <a:latin typeface="Times" charset="0"/>
                <a:ea typeface="Times" charset="0"/>
                <a:cs typeface="Times" charset="0"/>
              </a:rPr>
              <a:t>…</a:t>
            </a:r>
            <a:endParaRPr lang="en-US" sz="1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063682" y="3384899"/>
            <a:ext cx="3943350" cy="73866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400" b="1" dirty="0" smtClean="0">
                <a:latin typeface="Times" charset="0"/>
                <a:ea typeface="Times" charset="0"/>
                <a:cs typeface="Times" charset="0"/>
              </a:rPr>
              <a:t>1. $Person</a:t>
            </a:r>
            <a:r>
              <a:rPr lang="en-US" altLang="zh-CN" sz="1400" b="1" dirty="0">
                <a:latin typeface="Times" charset="0"/>
                <a:ea typeface="Times" charset="0"/>
                <a:cs typeface="Times" charset="0"/>
              </a:rPr>
              <a:t>,</a:t>
            </a:r>
            <a:r>
              <a:rPr lang="zh-CN" altLang="en-US" sz="1400" b="1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400" b="1" dirty="0">
                <a:latin typeface="Times" charset="0"/>
                <a:ea typeface="Times" charset="0"/>
                <a:cs typeface="Times" charset="0"/>
              </a:rPr>
              <a:t>$Digit,</a:t>
            </a:r>
            <a:endParaRPr lang="zh-CN" altLang="en-US" sz="1400" b="1" dirty="0">
              <a:latin typeface="Times" charset="0"/>
              <a:ea typeface="Times" charset="0"/>
              <a:cs typeface="Times" charset="0"/>
            </a:endParaRPr>
          </a:p>
          <a:p>
            <a:r>
              <a:rPr lang="en-US" altLang="zh-CN" sz="1400" b="1" dirty="0" smtClean="0">
                <a:latin typeface="Times" charset="0"/>
                <a:ea typeface="Times" charset="0"/>
                <a:cs typeface="Times" charset="0"/>
              </a:rPr>
              <a:t>2. $</a:t>
            </a:r>
            <a:r>
              <a:rPr lang="en-US" altLang="zh-CN" sz="1400" b="1" dirty="0" err="1" smtClean="0">
                <a:latin typeface="Times" charset="0"/>
                <a:ea typeface="Times" charset="0"/>
                <a:cs typeface="Times" charset="0"/>
              </a:rPr>
              <a:t>Location.Country</a:t>
            </a:r>
            <a:r>
              <a:rPr lang="zh-CN" altLang="en-US" sz="14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400" b="1" dirty="0" err="1" smtClean="0">
                <a:latin typeface="Times" charset="0"/>
                <a:ea typeface="Times" charset="0"/>
                <a:cs typeface="Times" charset="0"/>
              </a:rPr>
              <a:t>Prime_Minister</a:t>
            </a:r>
            <a:r>
              <a:rPr lang="en-US" altLang="zh-CN" sz="1400" b="1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400" b="1" dirty="0" smtClean="0">
                <a:latin typeface="Times" charset="0"/>
                <a:ea typeface="Times" charset="0"/>
                <a:cs typeface="Times" charset="0"/>
              </a:rPr>
              <a:t>$</a:t>
            </a:r>
            <a:r>
              <a:rPr lang="en-US" altLang="zh-CN" sz="1400" b="1" dirty="0" err="1" smtClean="0">
                <a:latin typeface="Times" charset="0"/>
                <a:ea typeface="Times" charset="0"/>
                <a:cs typeface="Times" charset="0"/>
              </a:rPr>
              <a:t>Person.Politician.PrimeMinister</a:t>
            </a:r>
            <a:endParaRPr lang="zh-CN" altLang="en-US" sz="1400" b="1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7" name="Straight Arrow Connector 6"/>
          <p:cNvCxnSpPr>
            <a:stCxn id="5" idx="3"/>
            <a:endCxn id="6" idx="1"/>
          </p:cNvCxnSpPr>
          <p:nvPr/>
        </p:nvCxnSpPr>
        <p:spPr>
          <a:xfrm>
            <a:off x="4708967" y="3754231"/>
            <a:ext cx="35471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136966" y="5957848"/>
            <a:ext cx="4572000" cy="52322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>
            <a:spAutoFit/>
          </a:bodyPr>
          <a:lstStyle/>
          <a:p>
            <a:r>
              <a:rPr lang="is-IS" altLang="zh-CN" sz="1400" dirty="0" smtClean="0">
                <a:latin typeface="Times" charset="0"/>
                <a:ea typeface="Times" charset="0"/>
                <a:cs typeface="Times" charset="0"/>
              </a:rPr>
              <a:t>…</a:t>
            </a:r>
            <a:r>
              <a:rPr lang="zh-CN" altLang="en-US" sz="14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400" b="1" dirty="0" smtClean="0">
                <a:latin typeface="Times" charset="0"/>
                <a:ea typeface="Times" charset="0"/>
                <a:cs typeface="Times" charset="0"/>
              </a:rPr>
              <a:t>Endocarditis</a:t>
            </a:r>
            <a:r>
              <a:rPr lang="en-US" altLang="zh-CN" sz="1400" dirty="0" smtClean="0">
                <a:latin typeface="Times" charset="0"/>
                <a:ea typeface="Times" charset="0"/>
                <a:cs typeface="Times" charset="0"/>
              </a:rPr>
              <a:t> caused</a:t>
            </a:r>
            <a:r>
              <a:rPr lang="zh-CN" altLang="en-US" sz="14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400" dirty="0" smtClean="0">
                <a:latin typeface="Times" charset="0"/>
                <a:ea typeface="Times" charset="0"/>
                <a:cs typeface="Times" charset="0"/>
              </a:rPr>
              <a:t>by</a:t>
            </a:r>
            <a:r>
              <a:rPr lang="zh-CN" altLang="en-US" sz="14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400" b="1" dirty="0" smtClean="0">
                <a:latin typeface="Times" charset="0"/>
                <a:ea typeface="Times" charset="0"/>
                <a:cs typeface="Times" charset="0"/>
              </a:rPr>
              <a:t>Streptococcus </a:t>
            </a:r>
            <a:r>
              <a:rPr lang="en-US" altLang="zh-CN" sz="1400" b="1" dirty="0" err="1" smtClean="0">
                <a:latin typeface="Times" charset="0"/>
                <a:ea typeface="Times" charset="0"/>
                <a:cs typeface="Times" charset="0"/>
              </a:rPr>
              <a:t>pneumoniae</a:t>
            </a:r>
            <a:r>
              <a:rPr lang="is-IS" altLang="zh-CN" sz="1400" dirty="0" smtClean="0">
                <a:latin typeface="Times" charset="0"/>
                <a:ea typeface="Times" charset="0"/>
                <a:cs typeface="Times" charset="0"/>
              </a:rPr>
              <a:t>…</a:t>
            </a:r>
            <a:r>
              <a:rPr lang="zh-CN" altLang="en-US" sz="14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400" b="1" dirty="0" smtClean="0">
                <a:latin typeface="Times" charset="0"/>
                <a:ea typeface="Times" charset="0"/>
                <a:cs typeface="Times" charset="0"/>
              </a:rPr>
              <a:t>Pericarditis</a:t>
            </a:r>
            <a:r>
              <a:rPr lang="zh-CN" altLang="en-US" sz="14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400" dirty="0" smtClean="0">
                <a:latin typeface="Times" charset="0"/>
                <a:ea typeface="Times" charset="0"/>
                <a:cs typeface="Times" charset="0"/>
              </a:rPr>
              <a:t>due</a:t>
            </a:r>
            <a:r>
              <a:rPr lang="zh-CN" altLang="en-US" sz="14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400" dirty="0" smtClean="0">
                <a:latin typeface="Times" charset="0"/>
                <a:ea typeface="Times" charset="0"/>
                <a:cs typeface="Times" charset="0"/>
              </a:rPr>
              <a:t>to</a:t>
            </a:r>
            <a:r>
              <a:rPr lang="zh-CN" altLang="en-US" sz="14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400" b="1" dirty="0" smtClean="0">
                <a:latin typeface="Times" charset="0"/>
                <a:ea typeface="Times" charset="0"/>
                <a:cs typeface="Times" charset="0"/>
              </a:rPr>
              <a:t>Neisseria </a:t>
            </a:r>
            <a:r>
              <a:rPr lang="en-US" altLang="zh-CN" sz="1400" b="1" dirty="0" err="1" smtClean="0">
                <a:latin typeface="Times" charset="0"/>
                <a:ea typeface="Times" charset="0"/>
                <a:cs typeface="Times" charset="0"/>
              </a:rPr>
              <a:t>meningitidis</a:t>
            </a:r>
            <a:r>
              <a:rPr lang="zh-CN" altLang="en-US" sz="14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is-IS" altLang="zh-CN" sz="1400" dirty="0" smtClean="0">
                <a:latin typeface="Times" charset="0"/>
                <a:ea typeface="Times" charset="0"/>
                <a:cs typeface="Times" charset="0"/>
              </a:rPr>
              <a:t>…</a:t>
            </a:r>
            <a:endParaRPr lang="en-US" sz="1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063681" y="5957848"/>
            <a:ext cx="3943351" cy="52322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400" b="1" dirty="0" smtClean="0">
                <a:latin typeface="Times" charset="0"/>
                <a:ea typeface="Times" charset="0"/>
                <a:cs typeface="Times" charset="0"/>
              </a:rPr>
              <a:t>$</a:t>
            </a:r>
            <a:r>
              <a:rPr lang="en-US" altLang="zh-CN" sz="1400" b="1" dirty="0" err="1" smtClean="0">
                <a:latin typeface="Times" charset="0"/>
                <a:ea typeface="Times" charset="0"/>
                <a:cs typeface="Times" charset="0"/>
              </a:rPr>
              <a:t>Cardiovasular_Diseases</a:t>
            </a:r>
            <a:r>
              <a:rPr lang="zh-CN" altLang="en-US" sz="14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400" b="1" dirty="0" smtClean="0">
                <a:latin typeface="Times" charset="0"/>
                <a:ea typeface="Times" charset="0"/>
                <a:cs typeface="Times" charset="0"/>
              </a:rPr>
              <a:t>caused</a:t>
            </a:r>
            <a:r>
              <a:rPr lang="zh-CN" altLang="en-US" sz="14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400" b="1" dirty="0" smtClean="0">
                <a:latin typeface="Times" charset="0"/>
                <a:ea typeface="Times" charset="0"/>
                <a:cs typeface="Times" charset="0"/>
              </a:rPr>
              <a:t>by</a:t>
            </a:r>
            <a:r>
              <a:rPr lang="zh-CN" altLang="en-US" sz="14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400" b="1" dirty="0">
                <a:latin typeface="Times" charset="0"/>
                <a:ea typeface="Times" charset="0"/>
                <a:cs typeface="Times" charset="0"/>
              </a:rPr>
              <a:t>$Bacteria</a:t>
            </a:r>
            <a:r>
              <a:rPr lang="zh-CN" altLang="en-US" sz="1400" b="1" dirty="0">
                <a:latin typeface="Times" charset="0"/>
                <a:ea typeface="Times" charset="0"/>
                <a:cs typeface="Times" charset="0"/>
              </a:rPr>
              <a:t> </a:t>
            </a:r>
            <a:endParaRPr lang="zh-CN" altLang="en-US" sz="1400" b="1" dirty="0" smtClean="0">
              <a:latin typeface="Times" charset="0"/>
              <a:ea typeface="Times" charset="0"/>
              <a:cs typeface="Times" charset="0"/>
            </a:endParaRPr>
          </a:p>
          <a:p>
            <a:r>
              <a:rPr lang="en-US" altLang="zh-CN" sz="1400" b="1" dirty="0">
                <a:latin typeface="Times" charset="0"/>
                <a:ea typeface="Times" charset="0"/>
                <a:cs typeface="Times" charset="0"/>
              </a:rPr>
              <a:t>$</a:t>
            </a:r>
            <a:r>
              <a:rPr lang="en-US" altLang="zh-CN" sz="1400" b="1" dirty="0" err="1" smtClean="0">
                <a:latin typeface="Times" charset="0"/>
                <a:ea typeface="Times" charset="0"/>
                <a:cs typeface="Times" charset="0"/>
              </a:rPr>
              <a:t>Cardiovasular_Diseases</a:t>
            </a:r>
            <a:r>
              <a:rPr lang="zh-CN" altLang="en-US" sz="14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400" b="1" dirty="0" smtClean="0">
                <a:latin typeface="Times" charset="0"/>
                <a:ea typeface="Times" charset="0"/>
                <a:cs typeface="Times" charset="0"/>
              </a:rPr>
              <a:t>due</a:t>
            </a:r>
            <a:r>
              <a:rPr lang="zh-CN" altLang="en-US" sz="14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400" b="1" dirty="0" smtClean="0">
                <a:latin typeface="Times" charset="0"/>
                <a:ea typeface="Times" charset="0"/>
                <a:cs typeface="Times" charset="0"/>
              </a:rPr>
              <a:t>to</a:t>
            </a:r>
            <a:r>
              <a:rPr lang="zh-CN" altLang="en-US" sz="14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400" b="1" dirty="0" smtClean="0">
                <a:latin typeface="Times" charset="0"/>
                <a:ea typeface="Times" charset="0"/>
                <a:cs typeface="Times" charset="0"/>
              </a:rPr>
              <a:t>$Bacteria</a:t>
            </a:r>
            <a:endParaRPr lang="zh-CN" altLang="en-US" sz="1400" b="1" dirty="0" smtClean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10" name="Straight Arrow Connector 9"/>
          <p:cNvCxnSpPr>
            <a:stCxn id="8" idx="3"/>
            <a:endCxn id="9" idx="1"/>
          </p:cNvCxnSpPr>
          <p:nvPr/>
        </p:nvCxnSpPr>
        <p:spPr>
          <a:xfrm>
            <a:off x="4708966" y="6219458"/>
            <a:ext cx="35471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136966" y="4994539"/>
            <a:ext cx="4572000" cy="52322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>
            <a:spAutoFit/>
          </a:bodyPr>
          <a:lstStyle/>
          <a:p>
            <a:r>
              <a:rPr lang="is-IS" altLang="zh-CN" sz="1400" dirty="0" smtClean="0">
                <a:latin typeface="Times" charset="0"/>
                <a:ea typeface="Times" charset="0"/>
                <a:cs typeface="Times" charset="0"/>
              </a:rPr>
              <a:t>…Protestors march to </a:t>
            </a:r>
            <a:r>
              <a:rPr lang="is-IS" altLang="zh-CN" sz="1400" b="1" dirty="0" smtClean="0">
                <a:latin typeface="Times" charset="0"/>
                <a:ea typeface="Times" charset="0"/>
                <a:cs typeface="Times" charset="0"/>
              </a:rPr>
              <a:t>Gordon Square</a:t>
            </a:r>
            <a:r>
              <a:rPr lang="is-IS" altLang="zh-CN" sz="1400" dirty="0" smtClean="0">
                <a:latin typeface="Times" charset="0"/>
                <a:ea typeface="Times" charset="0"/>
                <a:cs typeface="Times" charset="0"/>
              </a:rPr>
              <a:t> for </a:t>
            </a:r>
            <a:r>
              <a:rPr lang="is-IS" altLang="zh-CN" sz="1400" b="1" dirty="0" smtClean="0">
                <a:latin typeface="Times" charset="0"/>
                <a:ea typeface="Times" charset="0"/>
                <a:cs typeface="Times" charset="0"/>
              </a:rPr>
              <a:t>12</a:t>
            </a:r>
            <a:r>
              <a:rPr lang="is-IS" altLang="zh-CN" sz="1400" dirty="0" smtClean="0">
                <a:latin typeface="Times" charset="0"/>
                <a:ea typeface="Times" charset="0"/>
                <a:cs typeface="Times" charset="0"/>
              </a:rPr>
              <a:t> -year-old </a:t>
            </a:r>
            <a:r>
              <a:rPr lang="is-IS" altLang="zh-CN" sz="1400" b="1" dirty="0" smtClean="0">
                <a:latin typeface="Times" charset="0"/>
                <a:ea typeface="Times" charset="0"/>
                <a:cs typeface="Times" charset="0"/>
              </a:rPr>
              <a:t>Tamir Rice</a:t>
            </a:r>
            <a:r>
              <a:rPr lang="is-IS" altLang="zh-CN" sz="1400" dirty="0" smtClean="0">
                <a:latin typeface="Times" charset="0"/>
                <a:ea typeface="Times" charset="0"/>
                <a:cs typeface="Times" charset="0"/>
              </a:rPr>
              <a:t>...</a:t>
            </a:r>
            <a:endParaRPr lang="en-US" sz="1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5063682" y="4994539"/>
            <a:ext cx="3943350" cy="52322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400" b="1" dirty="0" smtClean="0">
                <a:latin typeface="Times" charset="0"/>
                <a:ea typeface="Times" charset="0"/>
                <a:cs typeface="Times" charset="0"/>
              </a:rPr>
              <a:t>1. protestors march to $</a:t>
            </a:r>
            <a:r>
              <a:rPr lang="en-US" altLang="zh-CN" sz="1400" b="1" dirty="0" err="1" smtClean="0">
                <a:latin typeface="Times" charset="0"/>
                <a:ea typeface="Times" charset="0"/>
                <a:cs typeface="Times" charset="0"/>
              </a:rPr>
              <a:t>Location.Square</a:t>
            </a:r>
            <a:endParaRPr lang="en-US" altLang="zh-CN" sz="1400" b="1" dirty="0" smtClean="0">
              <a:latin typeface="Times" charset="0"/>
              <a:ea typeface="Times" charset="0"/>
              <a:cs typeface="Times" charset="0"/>
            </a:endParaRPr>
          </a:p>
          <a:p>
            <a:r>
              <a:rPr lang="en-US" altLang="zh-CN" sz="1400" b="1" dirty="0" smtClean="0">
                <a:latin typeface="Times" charset="0"/>
                <a:ea typeface="Times" charset="0"/>
                <a:cs typeface="Times" charset="0"/>
              </a:rPr>
              <a:t>2. $Digit -year-old $</a:t>
            </a:r>
            <a:r>
              <a:rPr lang="en-US" altLang="zh-CN" sz="1400" b="1" dirty="0" err="1" smtClean="0">
                <a:latin typeface="Times" charset="0"/>
                <a:ea typeface="Times" charset="0"/>
                <a:cs typeface="Times" charset="0"/>
              </a:rPr>
              <a:t>Person.Victim</a:t>
            </a:r>
            <a:endParaRPr lang="zh-CN" altLang="en-US" sz="1400" b="1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26" name="Straight Arrow Connector 25"/>
          <p:cNvCxnSpPr>
            <a:stCxn id="23" idx="3"/>
            <a:endCxn id="24" idx="1"/>
          </p:cNvCxnSpPr>
          <p:nvPr/>
        </p:nvCxnSpPr>
        <p:spPr>
          <a:xfrm>
            <a:off x="4708966" y="5256149"/>
            <a:ext cx="35471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136966" y="2584680"/>
            <a:ext cx="7873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latin typeface="Times" charset="0"/>
                <a:ea typeface="Times" charset="0"/>
                <a:cs typeface="Times" charset="0"/>
              </a:rPr>
              <a:t>News:</a:t>
            </a:r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136965" y="4625207"/>
            <a:ext cx="9372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latin typeface="Times" charset="0"/>
                <a:ea typeface="Times" charset="0"/>
                <a:cs typeface="Times" charset="0"/>
              </a:rPr>
              <a:t>Tweets:</a:t>
            </a:r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136965" y="5604684"/>
            <a:ext cx="19736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latin typeface="Times" charset="0"/>
                <a:ea typeface="Times" charset="0"/>
                <a:cs typeface="Times" charset="0"/>
              </a:rPr>
              <a:t>PubMed abstract: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2877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MetaPAD</a:t>
            </a:r>
            <a:r>
              <a:rPr lang="en-US" dirty="0" smtClean="0"/>
              <a:t> Framework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53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88900" y="1726223"/>
            <a:ext cx="3162300" cy="914400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Times" charset="0"/>
                <a:ea typeface="Times" charset="0"/>
                <a:cs typeface="Times" charset="0"/>
              </a:rPr>
              <a:t>Integrated Data-Driven Text Mining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8900" y="3396761"/>
            <a:ext cx="3162300" cy="9144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Times" charset="0"/>
                <a:ea typeface="Times" charset="0"/>
                <a:cs typeface="Times" charset="0"/>
              </a:rPr>
              <a:t>Meta Pattern Mining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88900" y="5067299"/>
            <a:ext cx="3162300" cy="9144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Times" charset="0"/>
                <a:ea typeface="Times" charset="0"/>
                <a:cs typeface="Times" charset="0"/>
              </a:rPr>
              <a:t>Attribute Extraction from Meta Patterns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8" name="Down Arrow 7"/>
          <p:cNvSpPr/>
          <p:nvPr/>
        </p:nvSpPr>
        <p:spPr>
          <a:xfrm>
            <a:off x="1427734" y="2735618"/>
            <a:ext cx="484632" cy="566147"/>
          </a:xfrm>
          <a:prstGeom prst="downArrow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own Arrow 8"/>
          <p:cNvSpPr/>
          <p:nvPr/>
        </p:nvSpPr>
        <p:spPr>
          <a:xfrm>
            <a:off x="1427734" y="4406156"/>
            <a:ext cx="484632" cy="566147"/>
          </a:xfrm>
          <a:prstGeom prst="downArrow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746500" y="2080679"/>
            <a:ext cx="5219700" cy="418123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latin typeface="Times" charset="0"/>
                <a:ea typeface="Times" charset="0"/>
                <a:cs typeface="Times" charset="0"/>
              </a:rPr>
              <a:t>Quality phrase mining (</a:t>
            </a:r>
            <a:r>
              <a:rPr lang="en-US" sz="2000" dirty="0" err="1" smtClean="0">
                <a:latin typeface="Times" charset="0"/>
                <a:ea typeface="Times" charset="0"/>
                <a:cs typeface="Times" charset="0"/>
              </a:rPr>
              <a:t>SegPhrase</a:t>
            </a:r>
            <a:r>
              <a:rPr lang="en-US" sz="2000" dirty="0" smtClean="0">
                <a:latin typeface="Times" charset="0"/>
                <a:ea typeface="Times" charset="0"/>
                <a:cs typeface="Times" charset="0"/>
              </a:rPr>
              <a:t>, SIGMOD’15)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746500" y="3352565"/>
            <a:ext cx="5219700" cy="661142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Times" charset="0"/>
                <a:ea typeface="Times" charset="0"/>
                <a:cs typeface="Times" charset="0"/>
              </a:rPr>
              <a:t>Entity recognition and typing with distant supervision (</a:t>
            </a:r>
            <a:r>
              <a:rPr lang="en-US" sz="2000" dirty="0" err="1">
                <a:latin typeface="Times" charset="0"/>
                <a:ea typeface="Times" charset="0"/>
                <a:cs typeface="Times" charset="0"/>
              </a:rPr>
              <a:t>ClusType</a:t>
            </a:r>
            <a:r>
              <a:rPr lang="en-US" sz="2000" dirty="0">
                <a:latin typeface="Times" charset="0"/>
                <a:ea typeface="Times" charset="0"/>
                <a:cs typeface="Times" charset="0"/>
              </a:rPr>
              <a:t>, KDD’15)</a:t>
            </a:r>
          </a:p>
        </p:txBody>
      </p:sp>
      <p:sp>
        <p:nvSpPr>
          <p:cNvPr id="14" name="Rectangle 13"/>
          <p:cNvSpPr/>
          <p:nvPr/>
        </p:nvSpPr>
        <p:spPr>
          <a:xfrm>
            <a:off x="3746500" y="4872002"/>
            <a:ext cx="5219700" cy="418123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latin typeface="Times" charset="0"/>
                <a:ea typeface="Times" charset="0"/>
                <a:cs typeface="Times" charset="0"/>
              </a:rPr>
              <a:t>Fine-grained typing (PLE, KDD’16)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779194" y="1360093"/>
            <a:ext cx="476579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altLang="zh-CN" sz="2000" dirty="0" smtClean="0">
                <a:latin typeface="Times" charset="0"/>
                <a:ea typeface="Times" charset="0"/>
                <a:cs typeface="Times" charset="0"/>
              </a:rPr>
              <a:t>…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Canada Prime Minister Justin Trudeau </a:t>
            </a:r>
            <a:r>
              <a:rPr lang="is-IS" altLang="zh-CN" sz="2000" dirty="0" smtClean="0">
                <a:latin typeface="Times" charset="0"/>
                <a:ea typeface="Times" charset="0"/>
                <a:cs typeface="Times" charset="0"/>
              </a:rPr>
              <a:t>…</a:t>
            </a:r>
            <a:endParaRPr lang="en-US" altLang="zh-CN" sz="2000" dirty="0" smtClean="0">
              <a:latin typeface="Times" charset="0"/>
              <a:ea typeface="Times" charset="0"/>
              <a:cs typeface="Times" charset="0"/>
            </a:endParaRPr>
          </a:p>
          <a:p>
            <a:r>
              <a:rPr lang="is-IS" sz="2000" dirty="0" smtClean="0">
                <a:latin typeface="Times" charset="0"/>
                <a:ea typeface="Times" charset="0"/>
                <a:cs typeface="Times" charset="0"/>
              </a:rPr>
              <a:t>… </a:t>
            </a:r>
            <a:r>
              <a:rPr lang="en-US" sz="2000" dirty="0" smtClean="0">
                <a:latin typeface="Times" charset="0"/>
                <a:ea typeface="Times" charset="0"/>
                <a:cs typeface="Times" charset="0"/>
              </a:rPr>
              <a:t>Barack Obama , 53, </a:t>
            </a:r>
            <a:r>
              <a:rPr lang="is-IS" sz="2000" dirty="0" smtClean="0">
                <a:latin typeface="Times" charset="0"/>
                <a:ea typeface="Times" charset="0"/>
                <a:cs typeface="Times" charset="0"/>
              </a:rPr>
              <a:t>…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779194" y="2569475"/>
            <a:ext cx="519135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altLang="zh-CN" sz="2000" dirty="0" smtClean="0">
                <a:latin typeface="Times" charset="0"/>
                <a:ea typeface="Times" charset="0"/>
                <a:cs typeface="Times" charset="0"/>
              </a:rPr>
              <a:t>…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Canada </a:t>
            </a:r>
            <a:r>
              <a:rPr lang="en-US" altLang="zh-CN" sz="2000" b="1" dirty="0" err="1" smtClean="0">
                <a:latin typeface="Times" charset="0"/>
                <a:ea typeface="Times" charset="0"/>
                <a:cs typeface="Times" charset="0"/>
              </a:rPr>
              <a:t>Prime_Minister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err="1" smtClean="0">
                <a:latin typeface="Times" charset="0"/>
                <a:ea typeface="Times" charset="0"/>
                <a:cs typeface="Times" charset="0"/>
              </a:rPr>
              <a:t>Justin_Trudeau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is-IS" altLang="zh-CN" sz="2000" dirty="0" smtClean="0">
                <a:latin typeface="Times" charset="0"/>
                <a:ea typeface="Times" charset="0"/>
                <a:cs typeface="Times" charset="0"/>
              </a:rPr>
              <a:t>…</a:t>
            </a:r>
            <a:endParaRPr lang="en-US" altLang="zh-CN" sz="2000" dirty="0" smtClean="0">
              <a:latin typeface="Times" charset="0"/>
              <a:ea typeface="Times" charset="0"/>
              <a:cs typeface="Times" charset="0"/>
            </a:endParaRPr>
          </a:p>
          <a:p>
            <a:r>
              <a:rPr lang="is-IS" sz="2000" dirty="0" smtClean="0">
                <a:latin typeface="Times" charset="0"/>
                <a:ea typeface="Times" charset="0"/>
                <a:cs typeface="Times" charset="0"/>
              </a:rPr>
              <a:t>… </a:t>
            </a:r>
            <a:r>
              <a:rPr lang="en-US" sz="2000" b="1" dirty="0" err="1" smtClean="0">
                <a:latin typeface="Times" charset="0"/>
                <a:ea typeface="Times" charset="0"/>
                <a:cs typeface="Times" charset="0"/>
              </a:rPr>
              <a:t>Barack_Obama</a:t>
            </a:r>
            <a:r>
              <a:rPr 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sz="2000" dirty="0" smtClean="0">
                <a:latin typeface="Times" charset="0"/>
                <a:ea typeface="Times" charset="0"/>
                <a:cs typeface="Times" charset="0"/>
              </a:rPr>
              <a:t>, 53, </a:t>
            </a:r>
            <a:r>
              <a:rPr lang="is-IS" sz="2000" dirty="0" smtClean="0">
                <a:latin typeface="Times" charset="0"/>
                <a:ea typeface="Times" charset="0"/>
                <a:cs typeface="Times" charset="0"/>
              </a:rPr>
              <a:t>…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779193" y="4088911"/>
            <a:ext cx="453842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altLang="zh-CN" sz="2000" dirty="0" smtClean="0">
                <a:latin typeface="Times" charset="0"/>
                <a:ea typeface="Times" charset="0"/>
                <a:cs typeface="Times" charset="0"/>
              </a:rPr>
              <a:t>…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$Location </a:t>
            </a:r>
            <a:r>
              <a:rPr lang="en-US" altLang="zh-CN" sz="2000" dirty="0" err="1" smtClean="0">
                <a:latin typeface="Times" charset="0"/>
                <a:ea typeface="Times" charset="0"/>
                <a:cs typeface="Times" charset="0"/>
              </a:rPr>
              <a:t>Prime_Minister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$Person </a:t>
            </a:r>
            <a:r>
              <a:rPr lang="is-IS" altLang="zh-CN" sz="2000" dirty="0" smtClean="0">
                <a:latin typeface="Times" charset="0"/>
                <a:ea typeface="Times" charset="0"/>
                <a:cs typeface="Times" charset="0"/>
              </a:rPr>
              <a:t>…</a:t>
            </a:r>
            <a:endParaRPr lang="en-US" altLang="zh-CN" sz="2000" dirty="0" smtClean="0">
              <a:latin typeface="Times" charset="0"/>
              <a:ea typeface="Times" charset="0"/>
              <a:cs typeface="Times" charset="0"/>
            </a:endParaRPr>
          </a:p>
          <a:p>
            <a:r>
              <a:rPr lang="is-IS" sz="2000" dirty="0" smtClean="0">
                <a:latin typeface="Times" charset="0"/>
                <a:ea typeface="Times" charset="0"/>
                <a:cs typeface="Times" charset="0"/>
              </a:rPr>
              <a:t>… </a:t>
            </a:r>
            <a:r>
              <a:rPr lang="en-US" sz="2000" b="1" dirty="0" smtClean="0">
                <a:latin typeface="Times" charset="0"/>
                <a:ea typeface="Times" charset="0"/>
                <a:cs typeface="Times" charset="0"/>
              </a:rPr>
              <a:t>$Person </a:t>
            </a:r>
            <a:r>
              <a:rPr lang="en-US" sz="2000" dirty="0" smtClean="0">
                <a:latin typeface="Times" charset="0"/>
                <a:ea typeface="Times" charset="0"/>
                <a:cs typeface="Times" charset="0"/>
              </a:rPr>
              <a:t>, </a:t>
            </a:r>
            <a:r>
              <a:rPr lang="en-US" sz="2000" b="1" dirty="0" smtClean="0">
                <a:latin typeface="Times" charset="0"/>
                <a:ea typeface="Times" charset="0"/>
                <a:cs typeface="Times" charset="0"/>
              </a:rPr>
              <a:t>$Digit </a:t>
            </a:r>
            <a:r>
              <a:rPr lang="en-US" sz="2000" dirty="0" smtClean="0">
                <a:latin typeface="Times" charset="0"/>
                <a:ea typeface="Times" charset="0"/>
                <a:cs typeface="Times" charset="0"/>
              </a:rPr>
              <a:t>, </a:t>
            </a:r>
            <a:r>
              <a:rPr lang="is-IS" sz="2000" dirty="0" smtClean="0">
                <a:latin typeface="Times" charset="0"/>
                <a:ea typeface="Times" charset="0"/>
                <a:cs typeface="Times" charset="0"/>
              </a:rPr>
              <a:t>…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746500" y="5358843"/>
            <a:ext cx="528381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altLang="zh-CN" sz="2000" dirty="0" smtClean="0">
                <a:latin typeface="Times" charset="0"/>
                <a:ea typeface="Times" charset="0"/>
                <a:cs typeface="Times" charset="0"/>
              </a:rPr>
              <a:t>…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$Country </a:t>
            </a:r>
            <a:r>
              <a:rPr lang="en-US" altLang="zh-CN" sz="2000" dirty="0" err="1" smtClean="0">
                <a:latin typeface="Times" charset="0"/>
                <a:ea typeface="Times" charset="0"/>
                <a:cs typeface="Times" charset="0"/>
              </a:rPr>
              <a:t>Prime_Minister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$</a:t>
            </a:r>
            <a:r>
              <a:rPr lang="en-US" altLang="zh-CN" sz="2000" b="1" dirty="0" err="1" smtClean="0">
                <a:latin typeface="Times" charset="0"/>
                <a:ea typeface="Times" charset="0"/>
                <a:cs typeface="Times" charset="0"/>
              </a:rPr>
              <a:t>PrimeMinister</a:t>
            </a:r>
            <a:r>
              <a:rPr lang="is-IS" altLang="zh-CN" sz="2000" dirty="0" smtClean="0">
                <a:latin typeface="Times" charset="0"/>
                <a:ea typeface="Times" charset="0"/>
                <a:cs typeface="Times" charset="0"/>
              </a:rPr>
              <a:t>…</a:t>
            </a:r>
            <a:endParaRPr lang="en-US" altLang="zh-CN" sz="2000" dirty="0" smtClean="0">
              <a:latin typeface="Times" charset="0"/>
              <a:ea typeface="Times" charset="0"/>
              <a:cs typeface="Times" charset="0"/>
            </a:endParaRPr>
          </a:p>
          <a:p>
            <a:r>
              <a:rPr lang="is-IS" sz="2000" dirty="0" smtClean="0">
                <a:latin typeface="Times" charset="0"/>
                <a:ea typeface="Times" charset="0"/>
                <a:cs typeface="Times" charset="0"/>
              </a:rPr>
              <a:t>… </a:t>
            </a:r>
            <a:r>
              <a:rPr lang="en-US" sz="2000" b="1" dirty="0" smtClean="0">
                <a:latin typeface="Times" charset="0"/>
                <a:ea typeface="Times" charset="0"/>
                <a:cs typeface="Times" charset="0"/>
              </a:rPr>
              <a:t>$President</a:t>
            </a:r>
            <a:r>
              <a:rPr lang="en-US" sz="2000" dirty="0" smtClean="0">
                <a:latin typeface="Times" charset="0"/>
                <a:ea typeface="Times" charset="0"/>
                <a:cs typeface="Times" charset="0"/>
              </a:rPr>
              <a:t>, </a:t>
            </a:r>
            <a:r>
              <a:rPr lang="en-US" sz="2000" b="1" dirty="0" smtClean="0">
                <a:latin typeface="Times" charset="0"/>
                <a:ea typeface="Times" charset="0"/>
                <a:cs typeface="Times" charset="0"/>
              </a:rPr>
              <a:t>$Digit </a:t>
            </a:r>
            <a:r>
              <a:rPr lang="en-US" sz="2000" dirty="0" smtClean="0">
                <a:latin typeface="Times" charset="0"/>
                <a:ea typeface="Times" charset="0"/>
                <a:cs typeface="Times" charset="0"/>
              </a:rPr>
              <a:t>, </a:t>
            </a:r>
            <a:r>
              <a:rPr lang="is-IS" sz="2000" dirty="0" smtClean="0">
                <a:latin typeface="Times" charset="0"/>
                <a:ea typeface="Times" charset="0"/>
                <a:cs typeface="Times" charset="0"/>
              </a:rPr>
              <a:t>…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654453" y="1382953"/>
            <a:ext cx="5375865" cy="4683776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21" name="Straight Connector 20"/>
          <p:cNvCxnSpPr/>
          <p:nvPr/>
        </p:nvCxnSpPr>
        <p:spPr>
          <a:xfrm flipV="1">
            <a:off x="3251200" y="1382953"/>
            <a:ext cx="403252" cy="343270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3251199" y="2640623"/>
            <a:ext cx="403253" cy="3448966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0795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4" grpId="0" animBg="1"/>
      <p:bldP spid="16" grpId="0"/>
      <p:bldP spid="17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MetaPAD</a:t>
            </a:r>
            <a:r>
              <a:rPr lang="en-US" dirty="0" smtClean="0"/>
              <a:t> Framework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54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88900" y="1726223"/>
            <a:ext cx="3162300" cy="9144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Times" charset="0"/>
                <a:ea typeface="Times" charset="0"/>
                <a:cs typeface="Times" charset="0"/>
              </a:rPr>
              <a:t>Integrated Data-Driven Text Mining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8900" y="3396761"/>
            <a:ext cx="3162300" cy="914400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Times" charset="0"/>
                <a:ea typeface="Times" charset="0"/>
                <a:cs typeface="Times" charset="0"/>
              </a:rPr>
              <a:t>Meta Pattern Mining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88900" y="5067299"/>
            <a:ext cx="3162300" cy="9144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Times" charset="0"/>
                <a:ea typeface="Times" charset="0"/>
                <a:cs typeface="Times" charset="0"/>
              </a:rPr>
              <a:t>Attribute Extraction from Meta Patterns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8" name="Down Arrow 7"/>
          <p:cNvSpPr/>
          <p:nvPr/>
        </p:nvSpPr>
        <p:spPr>
          <a:xfrm>
            <a:off x="1427734" y="2735618"/>
            <a:ext cx="484632" cy="566147"/>
          </a:xfrm>
          <a:prstGeom prst="downArrow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own Arrow 8"/>
          <p:cNvSpPr/>
          <p:nvPr/>
        </p:nvSpPr>
        <p:spPr>
          <a:xfrm>
            <a:off x="1427734" y="4406156"/>
            <a:ext cx="484632" cy="566147"/>
          </a:xfrm>
          <a:prstGeom prst="downArrow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732535" y="1451671"/>
            <a:ext cx="5219700" cy="418123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latin typeface="Times" charset="0"/>
                <a:ea typeface="Times" charset="0"/>
                <a:cs typeface="Times" charset="0"/>
              </a:rPr>
              <a:t>Quality Meta-Pattern Classifier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654453" y="1382953"/>
            <a:ext cx="5375865" cy="4683776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21" name="Straight Connector 20"/>
          <p:cNvCxnSpPr/>
          <p:nvPr/>
        </p:nvCxnSpPr>
        <p:spPr>
          <a:xfrm flipV="1">
            <a:off x="3251200" y="1382953"/>
            <a:ext cx="403252" cy="2013808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3251200" y="4311161"/>
            <a:ext cx="403252" cy="1778428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ontent Placeholder 2"/>
          <p:cNvSpPr>
            <a:spLocks noGrp="1"/>
          </p:cNvSpPr>
          <p:nvPr>
            <p:ph idx="1"/>
          </p:nvPr>
        </p:nvSpPr>
        <p:spPr>
          <a:xfrm>
            <a:off x="3654452" y="1874642"/>
            <a:ext cx="5375866" cy="4196935"/>
          </a:xfrm>
        </p:spPr>
        <p:txBody>
          <a:bodyPr>
            <a:noAutofit/>
          </a:bodyPr>
          <a:lstStyle/>
          <a:p>
            <a:r>
              <a:rPr lang="en-US" sz="2000" b="1" dirty="0" smtClean="0"/>
              <a:t>Frequency</a:t>
            </a:r>
          </a:p>
          <a:p>
            <a:pPr marL="457200" lvl="1" indent="0">
              <a:buNone/>
            </a:pPr>
            <a:r>
              <a:rPr lang="en-US" sz="1800" i="1" dirty="0" smtClean="0"/>
              <a:t>“</a:t>
            </a:r>
            <a:r>
              <a:rPr lang="en-US" sz="1800" i="1" dirty="0" err="1" smtClean="0"/>
              <a:t>prime_minister</a:t>
            </a:r>
            <a:r>
              <a:rPr lang="en-US" sz="1800" i="1" dirty="0" smtClean="0"/>
              <a:t> $</a:t>
            </a:r>
            <a:r>
              <a:rPr lang="en-US" sz="1800" i="1" dirty="0" err="1" smtClean="0"/>
              <a:t>PrimeMinister</a:t>
            </a:r>
            <a:r>
              <a:rPr lang="en-US" sz="1800" i="1" dirty="0" smtClean="0"/>
              <a:t>” vs “young $</a:t>
            </a:r>
            <a:r>
              <a:rPr lang="en-US" sz="1800" i="1" dirty="0" err="1" smtClean="0"/>
              <a:t>PrimeMinister</a:t>
            </a:r>
            <a:r>
              <a:rPr lang="en-US" sz="1800" i="1" dirty="0" smtClean="0"/>
              <a:t>”</a:t>
            </a:r>
          </a:p>
          <a:p>
            <a:r>
              <a:rPr lang="en-US" sz="2000" b="1" dirty="0" smtClean="0"/>
              <a:t>Completeness</a:t>
            </a:r>
          </a:p>
          <a:p>
            <a:pPr marL="457200" lvl="1" indent="0">
              <a:buNone/>
            </a:pPr>
            <a:r>
              <a:rPr lang="en-US" sz="1800" i="1" dirty="0" smtClean="0"/>
              <a:t>“$Country </a:t>
            </a:r>
            <a:r>
              <a:rPr lang="en-US" sz="1800" i="1" dirty="0" err="1" smtClean="0"/>
              <a:t>prime_minister</a:t>
            </a:r>
            <a:r>
              <a:rPr lang="en-US" sz="1800" i="1" dirty="0" smtClean="0"/>
              <a:t> $</a:t>
            </a:r>
            <a:r>
              <a:rPr lang="en-US" sz="1800" i="1" dirty="0" err="1" smtClean="0"/>
              <a:t>PrimeMinister</a:t>
            </a:r>
            <a:r>
              <a:rPr lang="en-US" sz="1800" i="1" dirty="0" smtClean="0"/>
              <a:t>” vs “$Country </a:t>
            </a:r>
            <a:r>
              <a:rPr lang="en-US" sz="1800" i="1" dirty="0" err="1" smtClean="0"/>
              <a:t>prime_minister</a:t>
            </a:r>
            <a:r>
              <a:rPr lang="en-US" sz="1800" i="1" dirty="0" smtClean="0"/>
              <a:t>”</a:t>
            </a:r>
          </a:p>
          <a:p>
            <a:r>
              <a:rPr lang="en-US" sz="2000" b="1" dirty="0" err="1" smtClean="0"/>
              <a:t>Informativeness</a:t>
            </a:r>
            <a:endParaRPr lang="en-US" sz="2000" b="1" dirty="0" smtClean="0"/>
          </a:p>
          <a:p>
            <a:pPr marL="457200" lvl="1" indent="0">
              <a:buNone/>
            </a:pPr>
            <a:r>
              <a:rPr lang="en-US" sz="1800" i="1" dirty="0" smtClean="0"/>
              <a:t>“$Person ’s brother , $Person ,” vs “$Person and $Person”</a:t>
            </a:r>
          </a:p>
          <a:p>
            <a:r>
              <a:rPr lang="en-US" sz="2000" b="1" dirty="0" smtClean="0"/>
              <a:t>Coverage</a:t>
            </a:r>
          </a:p>
          <a:p>
            <a:pPr marL="457200" lvl="1" indent="0">
              <a:buNone/>
            </a:pPr>
            <a:r>
              <a:rPr lang="en-US" sz="1800" i="1" dirty="0" smtClean="0"/>
              <a:t>“$Person ’s signature healthcare law”: only “Barack Obama”</a:t>
            </a:r>
          </a:p>
          <a:p>
            <a:r>
              <a:rPr lang="en-US" sz="2000" b="1" dirty="0" smtClean="0"/>
              <a:t>Classifier: Random forest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045573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MetaPAD</a:t>
            </a:r>
            <a:r>
              <a:rPr lang="en-US" dirty="0" smtClean="0"/>
              <a:t> Framework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55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88900" y="1726223"/>
            <a:ext cx="3162300" cy="9144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Times" charset="0"/>
                <a:ea typeface="Times" charset="0"/>
                <a:cs typeface="Times" charset="0"/>
              </a:rPr>
              <a:t>Integrated Data-Driven Text Mining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8900" y="3396761"/>
            <a:ext cx="3162300" cy="914400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Times" charset="0"/>
                <a:ea typeface="Times" charset="0"/>
                <a:cs typeface="Times" charset="0"/>
              </a:rPr>
              <a:t>Meta Pattern Mining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88900" y="5067299"/>
            <a:ext cx="3162300" cy="9144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Times" charset="0"/>
                <a:ea typeface="Times" charset="0"/>
                <a:cs typeface="Times" charset="0"/>
              </a:rPr>
              <a:t>Attribute Extraction from Meta Patterns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8" name="Down Arrow 7"/>
          <p:cNvSpPr/>
          <p:nvPr/>
        </p:nvSpPr>
        <p:spPr>
          <a:xfrm>
            <a:off x="1427734" y="2735618"/>
            <a:ext cx="484632" cy="566147"/>
          </a:xfrm>
          <a:prstGeom prst="downArrow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own Arrow 8"/>
          <p:cNvSpPr/>
          <p:nvPr/>
        </p:nvSpPr>
        <p:spPr>
          <a:xfrm>
            <a:off x="1427734" y="4406156"/>
            <a:ext cx="484632" cy="566147"/>
          </a:xfrm>
          <a:prstGeom prst="downArrow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746500" y="2080679"/>
            <a:ext cx="5219700" cy="418123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Times" charset="0"/>
                <a:ea typeface="Times" charset="0"/>
                <a:cs typeface="Times" charset="0"/>
              </a:rPr>
              <a:t>Quality Meta-Pattern Classifier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746500" y="3352565"/>
            <a:ext cx="5219700" cy="661142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latin typeface="Times" charset="0"/>
                <a:ea typeface="Times" charset="0"/>
                <a:cs typeface="Times" charset="0"/>
              </a:rPr>
              <a:t>Synonym Meta-Pattern Detection</a:t>
            </a:r>
          </a:p>
          <a:p>
            <a:pPr algn="ctr"/>
            <a:r>
              <a:rPr lang="en-US" sz="2000" dirty="0" smtClean="0">
                <a:latin typeface="Times" charset="0"/>
                <a:ea typeface="Times" charset="0"/>
                <a:cs typeface="Times" charset="0"/>
              </a:rPr>
              <a:t>(1) Shared instances (2) J.W. similar words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746500" y="4872002"/>
            <a:ext cx="5219700" cy="418123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Re-t</a:t>
            </a:r>
            <a:r>
              <a:rPr lang="en-US" sz="2000" dirty="0" smtClean="0">
                <a:latin typeface="Times" charset="0"/>
                <a:ea typeface="Times" charset="0"/>
                <a:cs typeface="Times" charset="0"/>
              </a:rPr>
              <a:t>yping for Appropriate Granularity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642443" y="1408025"/>
            <a:ext cx="552837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altLang="zh-CN" dirty="0" smtClean="0">
                <a:latin typeface="Times" charset="0"/>
                <a:ea typeface="Times" charset="0"/>
                <a:cs typeface="Times" charset="0"/>
              </a:rPr>
              <a:t>…</a:t>
            </a:r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xxx</a:t>
            </a:r>
            <a:r>
              <a:rPr lang="is-IS" altLang="zh-CN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b="1" dirty="0">
                <a:latin typeface="Times" charset="0"/>
                <a:ea typeface="Times" charset="0"/>
                <a:cs typeface="Times" charset="0"/>
              </a:rPr>
              <a:t>$Country </a:t>
            </a:r>
            <a:r>
              <a:rPr lang="en-US" altLang="zh-CN" dirty="0" err="1">
                <a:latin typeface="Times" charset="0"/>
                <a:ea typeface="Times" charset="0"/>
                <a:cs typeface="Times" charset="0"/>
              </a:rPr>
              <a:t>Prime_Minister</a:t>
            </a:r>
            <a:r>
              <a:rPr lang="en-US" altLang="zh-CN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b="1" dirty="0">
                <a:latin typeface="Times" charset="0"/>
                <a:ea typeface="Times" charset="0"/>
                <a:cs typeface="Times" charset="0"/>
              </a:rPr>
              <a:t>$</a:t>
            </a:r>
            <a:r>
              <a:rPr lang="en-US" altLang="zh-CN" b="1" dirty="0" err="1" smtClean="0">
                <a:latin typeface="Times" charset="0"/>
                <a:ea typeface="Times" charset="0"/>
                <a:cs typeface="Times" charset="0"/>
              </a:rPr>
              <a:t>PrimeMinister</a:t>
            </a:r>
            <a:r>
              <a:rPr lang="zh-CN" altLang="en-US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xxx</a:t>
            </a:r>
            <a:r>
              <a:rPr lang="is-IS" altLang="zh-CN" dirty="0" smtClean="0">
                <a:latin typeface="Times" charset="0"/>
                <a:ea typeface="Times" charset="0"/>
                <a:cs typeface="Times" charset="0"/>
              </a:rPr>
              <a:t>…</a:t>
            </a:r>
            <a:endParaRPr lang="en-US" altLang="zh-CN" dirty="0">
              <a:latin typeface="Times" charset="0"/>
              <a:ea typeface="Times" charset="0"/>
              <a:cs typeface="Times" charset="0"/>
            </a:endParaRPr>
          </a:p>
          <a:p>
            <a:r>
              <a:rPr lang="is-IS" dirty="0" smtClean="0">
                <a:latin typeface="Times" charset="0"/>
                <a:ea typeface="Times" charset="0"/>
                <a:cs typeface="Times" charset="0"/>
              </a:rPr>
              <a:t>…</a:t>
            </a:r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xxx</a:t>
            </a:r>
            <a:r>
              <a:rPr lang="is-IS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b="1" dirty="0">
                <a:latin typeface="Times" charset="0"/>
                <a:ea typeface="Times" charset="0"/>
                <a:cs typeface="Times" charset="0"/>
              </a:rPr>
              <a:t>$</a:t>
            </a:r>
            <a:r>
              <a:rPr lang="en-US" b="1" dirty="0" smtClean="0">
                <a:latin typeface="Times" charset="0"/>
                <a:ea typeface="Times" charset="0"/>
                <a:cs typeface="Times" charset="0"/>
              </a:rPr>
              <a:t>President </a:t>
            </a:r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, </a:t>
            </a:r>
            <a:r>
              <a:rPr lang="en-US" b="1" dirty="0">
                <a:latin typeface="Times" charset="0"/>
                <a:ea typeface="Times" charset="0"/>
                <a:cs typeface="Times" charset="0"/>
              </a:rPr>
              <a:t>$Digit </a:t>
            </a:r>
            <a:r>
              <a:rPr lang="en-US" dirty="0">
                <a:latin typeface="Times" charset="0"/>
                <a:ea typeface="Times" charset="0"/>
                <a:cs typeface="Times" charset="0"/>
              </a:rPr>
              <a:t>, </a:t>
            </a:r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xxx</a:t>
            </a:r>
            <a:r>
              <a:rPr lang="is-IS" dirty="0" smtClean="0">
                <a:latin typeface="Times" charset="0"/>
                <a:ea typeface="Times" charset="0"/>
                <a:cs typeface="Times" charset="0"/>
              </a:rPr>
              <a:t>…</a:t>
            </a:r>
            <a:endParaRPr lang="en-US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5303691" y="2797922"/>
            <a:ext cx="381867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b="1" dirty="0">
                <a:latin typeface="Times" charset="0"/>
                <a:ea typeface="Times" charset="0"/>
                <a:cs typeface="Times" charset="0"/>
              </a:rPr>
              <a:t>$Country </a:t>
            </a:r>
            <a:r>
              <a:rPr lang="en-US" altLang="zh-CN" sz="1600" dirty="0" err="1">
                <a:latin typeface="Times" charset="0"/>
                <a:ea typeface="Times" charset="0"/>
                <a:cs typeface="Times" charset="0"/>
              </a:rPr>
              <a:t>Prime_Minister</a:t>
            </a:r>
            <a:r>
              <a:rPr lang="en-US" altLang="zh-CN" sz="1600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600" b="1" dirty="0">
                <a:latin typeface="Times" charset="0"/>
                <a:ea typeface="Times" charset="0"/>
                <a:cs typeface="Times" charset="0"/>
              </a:rPr>
              <a:t>$</a:t>
            </a:r>
            <a:r>
              <a:rPr lang="en-US" altLang="zh-CN" sz="1600" b="1" dirty="0" err="1" smtClean="0">
                <a:latin typeface="Times" charset="0"/>
                <a:ea typeface="Times" charset="0"/>
                <a:cs typeface="Times" charset="0"/>
              </a:rPr>
              <a:t>PrimeMinister</a:t>
            </a:r>
            <a:endParaRPr lang="en-US" altLang="zh-CN" sz="1600" b="1" dirty="0" smtClean="0">
              <a:latin typeface="Times" charset="0"/>
              <a:ea typeface="Times" charset="0"/>
              <a:cs typeface="Times" charset="0"/>
            </a:endParaRPr>
          </a:p>
          <a:p>
            <a:r>
              <a:rPr lang="en-US" sz="1600" b="1" dirty="0" smtClean="0">
                <a:latin typeface="Times" charset="0"/>
                <a:ea typeface="Times" charset="0"/>
                <a:cs typeface="Times" charset="0"/>
              </a:rPr>
              <a:t>$President</a:t>
            </a:r>
            <a:r>
              <a:rPr lang="en-US" sz="1600" dirty="0" smtClean="0">
                <a:latin typeface="Times" charset="0"/>
                <a:ea typeface="Times" charset="0"/>
                <a:cs typeface="Times" charset="0"/>
              </a:rPr>
              <a:t> , </a:t>
            </a:r>
            <a:r>
              <a:rPr lang="en-US" sz="1600" b="1" dirty="0" smtClean="0">
                <a:latin typeface="Times" charset="0"/>
                <a:ea typeface="Times" charset="0"/>
                <a:cs typeface="Times" charset="0"/>
              </a:rPr>
              <a:t>$Digit</a:t>
            </a:r>
            <a:r>
              <a:rPr lang="en-US" sz="1600" dirty="0" smtClean="0">
                <a:latin typeface="Times" charset="0"/>
                <a:ea typeface="Times" charset="0"/>
                <a:cs typeface="Times" charset="0"/>
              </a:rPr>
              <a:t> ,</a:t>
            </a:r>
            <a:endParaRPr lang="en-US" sz="16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4224997" y="5342770"/>
            <a:ext cx="426270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$Country </a:t>
            </a:r>
            <a:r>
              <a:rPr lang="en-US" altLang="zh-CN" dirty="0" err="1" smtClean="0">
                <a:latin typeface="Times" charset="0"/>
                <a:ea typeface="Times" charset="0"/>
                <a:cs typeface="Times" charset="0"/>
              </a:rPr>
              <a:t>Prime_Minister</a:t>
            </a:r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b="1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$</a:t>
            </a:r>
            <a:r>
              <a:rPr lang="en-US" altLang="zh-CN" b="1" dirty="0" err="1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PrimeMinister</a:t>
            </a:r>
            <a:endParaRPr lang="en-US" altLang="zh-CN" dirty="0" smtClean="0">
              <a:latin typeface="Times" charset="0"/>
              <a:ea typeface="Times" charset="0"/>
              <a:cs typeface="Times" charset="0"/>
            </a:endParaRPr>
          </a:p>
          <a:p>
            <a:r>
              <a:rPr lang="en-US" b="1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$Person </a:t>
            </a:r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, </a:t>
            </a:r>
            <a:r>
              <a:rPr lang="en-US" b="1" dirty="0" smtClean="0">
                <a:latin typeface="Times" charset="0"/>
                <a:ea typeface="Times" charset="0"/>
                <a:cs typeface="Times" charset="0"/>
              </a:rPr>
              <a:t>$Digit </a:t>
            </a:r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,</a:t>
            </a:r>
            <a:endParaRPr lang="en-US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654453" y="1382953"/>
            <a:ext cx="5375865" cy="4683776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21" name="Straight Connector 20"/>
          <p:cNvCxnSpPr/>
          <p:nvPr/>
        </p:nvCxnSpPr>
        <p:spPr>
          <a:xfrm flipV="1">
            <a:off x="3251200" y="1382953"/>
            <a:ext cx="403252" cy="2013808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3251200" y="4311161"/>
            <a:ext cx="403252" cy="1778428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3679653" y="2466849"/>
            <a:ext cx="316625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b="1" dirty="0" smtClean="0">
                <a:latin typeface="Times" charset="0"/>
                <a:ea typeface="Times" charset="0"/>
                <a:cs typeface="Times" charset="0"/>
              </a:rPr>
              <a:t>$Location </a:t>
            </a:r>
            <a:r>
              <a:rPr lang="en-US" altLang="zh-CN" sz="1600" dirty="0" err="1" smtClean="0">
                <a:latin typeface="Times" charset="0"/>
                <a:ea typeface="Times" charset="0"/>
                <a:cs typeface="Times" charset="0"/>
              </a:rPr>
              <a:t>Prime_Minister</a:t>
            </a:r>
            <a:r>
              <a:rPr lang="en-US" altLang="zh-CN" sz="16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600" b="1" dirty="0" smtClean="0">
                <a:latin typeface="Times" charset="0"/>
                <a:ea typeface="Times" charset="0"/>
                <a:cs typeface="Times" charset="0"/>
              </a:rPr>
              <a:t>$Person</a:t>
            </a:r>
          </a:p>
          <a:p>
            <a:r>
              <a:rPr lang="en-US" sz="1600" b="1" dirty="0" smtClean="0">
                <a:latin typeface="Times" charset="0"/>
                <a:ea typeface="Times" charset="0"/>
                <a:cs typeface="Times" charset="0"/>
              </a:rPr>
              <a:t>$Person</a:t>
            </a:r>
            <a:r>
              <a:rPr lang="en-US" sz="1600" dirty="0" smtClean="0">
                <a:latin typeface="Times" charset="0"/>
                <a:ea typeface="Times" charset="0"/>
                <a:cs typeface="Times" charset="0"/>
              </a:rPr>
              <a:t>, </a:t>
            </a:r>
            <a:r>
              <a:rPr lang="en-US" sz="1600" b="1" dirty="0" smtClean="0">
                <a:latin typeface="Times" charset="0"/>
                <a:ea typeface="Times" charset="0"/>
                <a:cs typeface="Times" charset="0"/>
              </a:rPr>
              <a:t>$Digit </a:t>
            </a:r>
            <a:r>
              <a:rPr lang="en-US" sz="1600" dirty="0" smtClean="0">
                <a:latin typeface="Times" charset="0"/>
                <a:ea typeface="Times" charset="0"/>
                <a:cs typeface="Times" charset="0"/>
              </a:rPr>
              <a:t>,</a:t>
            </a:r>
            <a:endParaRPr lang="en-US" sz="16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3679653" y="4073522"/>
            <a:ext cx="2981907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 smtClean="0">
                <a:latin typeface="Times" charset="0"/>
                <a:ea typeface="Times" charset="0"/>
                <a:cs typeface="Times" charset="0"/>
              </a:rPr>
              <a:t>$Location </a:t>
            </a:r>
            <a:r>
              <a:rPr lang="en-US" altLang="zh-CN" sz="1400" dirty="0" err="1" smtClean="0">
                <a:latin typeface="Times" charset="0"/>
                <a:ea typeface="Times" charset="0"/>
                <a:cs typeface="Times" charset="0"/>
              </a:rPr>
              <a:t>Prime_Minister</a:t>
            </a:r>
            <a:r>
              <a:rPr lang="en-US" altLang="zh-CN" sz="14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400" b="1" dirty="0" smtClean="0">
                <a:latin typeface="Times" charset="0"/>
                <a:ea typeface="Times" charset="0"/>
                <a:cs typeface="Times" charset="0"/>
              </a:rPr>
              <a:t>$Person</a:t>
            </a:r>
          </a:p>
          <a:p>
            <a:r>
              <a:rPr lang="en-US" altLang="zh-CN" sz="1400" b="1" dirty="0" smtClean="0">
                <a:latin typeface="Times" charset="0"/>
                <a:ea typeface="Times" charset="0"/>
                <a:cs typeface="Times" charset="0"/>
              </a:rPr>
              <a:t>$Location </a:t>
            </a:r>
            <a:r>
              <a:rPr lang="en-US" altLang="zh-CN" sz="1400" dirty="0" smtClean="0">
                <a:latin typeface="Times" charset="0"/>
                <a:ea typeface="Times" charset="0"/>
                <a:cs typeface="Times" charset="0"/>
              </a:rPr>
              <a:t>PM </a:t>
            </a:r>
            <a:r>
              <a:rPr lang="en-US" altLang="zh-CN" sz="1400" b="1" dirty="0" smtClean="0">
                <a:latin typeface="Times" charset="0"/>
                <a:ea typeface="Times" charset="0"/>
                <a:cs typeface="Times" charset="0"/>
              </a:rPr>
              <a:t>$Person</a:t>
            </a:r>
          </a:p>
          <a:p>
            <a:r>
              <a:rPr lang="en-US" altLang="zh-CN" sz="1400" dirty="0" err="1">
                <a:latin typeface="Times" charset="0"/>
                <a:ea typeface="Times" charset="0"/>
                <a:cs typeface="Times" charset="0"/>
              </a:rPr>
              <a:t>Prime_Minister</a:t>
            </a:r>
            <a:r>
              <a:rPr lang="en-US" altLang="zh-CN" sz="1400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400" b="1" dirty="0" smtClean="0">
                <a:latin typeface="Times" charset="0"/>
                <a:ea typeface="Times" charset="0"/>
                <a:cs typeface="Times" charset="0"/>
              </a:rPr>
              <a:t>$Person </a:t>
            </a:r>
            <a:r>
              <a:rPr lang="en-US" altLang="zh-CN" sz="1400" dirty="0" smtClean="0">
                <a:latin typeface="Times" charset="0"/>
                <a:ea typeface="Times" charset="0"/>
                <a:cs typeface="Times" charset="0"/>
              </a:rPr>
              <a:t>of </a:t>
            </a:r>
            <a:r>
              <a:rPr lang="en-US" altLang="zh-CN" sz="1400" b="1" dirty="0" smtClean="0">
                <a:latin typeface="Times" charset="0"/>
                <a:ea typeface="Times" charset="0"/>
                <a:cs typeface="Times" charset="0"/>
              </a:rPr>
              <a:t>$Location</a:t>
            </a:r>
            <a:endParaRPr lang="en-US" altLang="zh-CN" sz="1400" b="1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859029" y="4064620"/>
            <a:ext cx="2311787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 smtClean="0">
                <a:latin typeface="Times" charset="0"/>
                <a:ea typeface="Times" charset="0"/>
                <a:cs typeface="Times" charset="0"/>
              </a:rPr>
              <a:t>$Person</a:t>
            </a:r>
            <a:r>
              <a:rPr lang="en-US" altLang="zh-CN" sz="1400" dirty="0" smtClean="0">
                <a:latin typeface="Times" charset="0"/>
                <a:ea typeface="Times" charset="0"/>
                <a:cs typeface="Times" charset="0"/>
              </a:rPr>
              <a:t> , </a:t>
            </a:r>
            <a:r>
              <a:rPr lang="en-US" altLang="zh-CN" sz="1400" b="1" dirty="0" smtClean="0">
                <a:latin typeface="Times" charset="0"/>
                <a:ea typeface="Times" charset="0"/>
                <a:cs typeface="Times" charset="0"/>
              </a:rPr>
              <a:t>$Digit </a:t>
            </a:r>
            <a:r>
              <a:rPr lang="en-US" altLang="zh-CN" sz="1400" dirty="0" smtClean="0">
                <a:latin typeface="Times" charset="0"/>
                <a:ea typeface="Times" charset="0"/>
                <a:cs typeface="Times" charset="0"/>
              </a:rPr>
              <a:t>,</a:t>
            </a:r>
          </a:p>
          <a:p>
            <a:r>
              <a:rPr lang="en-US" altLang="zh-CN" sz="1400" b="1" dirty="0">
                <a:latin typeface="Times" charset="0"/>
                <a:ea typeface="Times" charset="0"/>
                <a:cs typeface="Times" charset="0"/>
              </a:rPr>
              <a:t>$Person</a:t>
            </a:r>
            <a:r>
              <a:rPr lang="en-US" altLang="zh-CN" sz="1400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400" dirty="0" smtClean="0">
                <a:latin typeface="Times" charset="0"/>
                <a:ea typeface="Times" charset="0"/>
                <a:cs typeface="Times" charset="0"/>
              </a:rPr>
              <a:t>, a </a:t>
            </a:r>
            <a:r>
              <a:rPr lang="en-US" altLang="zh-CN" sz="1400" b="1" dirty="0">
                <a:latin typeface="Times" charset="0"/>
                <a:ea typeface="Times" charset="0"/>
                <a:cs typeface="Times" charset="0"/>
              </a:rPr>
              <a:t>$Digit </a:t>
            </a:r>
            <a:r>
              <a:rPr lang="en-US" altLang="zh-CN" sz="1400" dirty="0">
                <a:latin typeface="Times" charset="0"/>
                <a:ea typeface="Times" charset="0"/>
                <a:cs typeface="Times" charset="0"/>
              </a:rPr>
              <a:t>-</a:t>
            </a:r>
            <a:r>
              <a:rPr lang="en-US" altLang="zh-CN" sz="1400" dirty="0" smtClean="0">
                <a:latin typeface="Times" charset="0"/>
                <a:ea typeface="Times" charset="0"/>
                <a:cs typeface="Times" charset="0"/>
              </a:rPr>
              <a:t>year-old</a:t>
            </a:r>
            <a:endParaRPr lang="en-US" altLang="zh-CN" sz="1400" dirty="0">
              <a:latin typeface="Times" charset="0"/>
              <a:ea typeface="Times" charset="0"/>
              <a:cs typeface="Times" charset="0"/>
            </a:endParaRPr>
          </a:p>
          <a:p>
            <a:r>
              <a:rPr lang="en-US" altLang="zh-CN" sz="1400" b="1" dirty="0">
                <a:latin typeface="Times" charset="0"/>
                <a:ea typeface="Times" charset="0"/>
                <a:cs typeface="Times" charset="0"/>
              </a:rPr>
              <a:t>$Person</a:t>
            </a:r>
            <a:r>
              <a:rPr lang="en-US" altLang="zh-CN" sz="1400" dirty="0">
                <a:latin typeface="Times" charset="0"/>
                <a:ea typeface="Times" charset="0"/>
                <a:cs typeface="Times" charset="0"/>
              </a:rPr>
              <a:t> , </a:t>
            </a:r>
            <a:r>
              <a:rPr lang="en-US" altLang="zh-CN" sz="1400" dirty="0" smtClean="0">
                <a:latin typeface="Times" charset="0"/>
                <a:ea typeface="Times" charset="0"/>
                <a:cs typeface="Times" charset="0"/>
              </a:rPr>
              <a:t>age </a:t>
            </a:r>
            <a:r>
              <a:rPr lang="en-US" altLang="zh-CN" sz="1400" b="1" dirty="0" smtClean="0">
                <a:latin typeface="Times" charset="0"/>
                <a:ea typeface="Times" charset="0"/>
                <a:cs typeface="Times" charset="0"/>
              </a:rPr>
              <a:t>$Digit</a:t>
            </a:r>
            <a:endParaRPr lang="en-US" altLang="zh-CN" sz="1400" dirty="0">
              <a:latin typeface="Times" charset="0"/>
              <a:ea typeface="Times" charset="0"/>
              <a:cs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7630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4" grpId="0" animBg="1"/>
      <p:bldP spid="16" grpId="0"/>
      <p:bldP spid="22" grpId="0"/>
      <p:bldP spid="20" grpId="0"/>
      <p:bldP spid="24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Top-Down </a:t>
            </a:r>
            <a:r>
              <a:rPr lang="en-US" altLang="zh-CN" smtClean="0"/>
              <a:t>Re-</a:t>
            </a:r>
            <a:r>
              <a:rPr lang="en-US" smtClean="0"/>
              <a:t>Typing </a:t>
            </a:r>
            <a:r>
              <a:rPr lang="en-US" dirty="0" smtClean="0"/>
              <a:t>for Granularity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56</a:t>
            </a:fld>
            <a:endParaRPr lang="en-US"/>
          </a:p>
        </p:txBody>
      </p:sp>
      <p:sp>
        <p:nvSpPr>
          <p:cNvPr id="5" name="Rectangle 4"/>
          <p:cNvSpPr>
            <a:spLocks/>
          </p:cNvSpPr>
          <p:nvPr/>
        </p:nvSpPr>
        <p:spPr>
          <a:xfrm>
            <a:off x="1457856" y="2714876"/>
            <a:ext cx="805394" cy="3429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dirty="0">
                <a:latin typeface="Times" charset="0"/>
                <a:ea typeface="Times" charset="0"/>
                <a:cs typeface="Times" charset="0"/>
              </a:rPr>
              <a:t>PERSON</a:t>
            </a:r>
            <a:endParaRPr lang="en-US" sz="11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6" name="Rectangle 5"/>
          <p:cNvSpPr>
            <a:spLocks/>
          </p:cNvSpPr>
          <p:nvPr/>
        </p:nvSpPr>
        <p:spPr>
          <a:xfrm>
            <a:off x="44050" y="3333311"/>
            <a:ext cx="884144" cy="3429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>
                <a:latin typeface="Times" charset="0"/>
                <a:ea typeface="Times" charset="0"/>
                <a:cs typeface="Times" charset="0"/>
              </a:rPr>
              <a:t>ATTACKER</a:t>
            </a:r>
            <a:endParaRPr lang="en-US" sz="1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64614" y="2014547"/>
            <a:ext cx="286527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>
                <a:latin typeface="Times" charset="0"/>
                <a:ea typeface="Times" charset="0"/>
                <a:cs typeface="Times" charset="0"/>
              </a:rPr>
              <a:t>_____,</a:t>
            </a:r>
            <a:r>
              <a:rPr lang="zh-CN" altLang="en-US" sz="2000" b="1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>
                <a:latin typeface="Times" charset="0"/>
                <a:ea typeface="Times" charset="0"/>
                <a:cs typeface="Times" charset="0"/>
              </a:rPr>
              <a:t>a</a:t>
            </a:r>
            <a:r>
              <a:rPr lang="zh-CN" altLang="en-US" sz="2000" b="1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>
                <a:latin typeface="Times" charset="0"/>
                <a:ea typeface="Times" charset="0"/>
                <a:cs typeface="Times" charset="0"/>
              </a:rPr>
              <a:t>$Digit</a:t>
            </a:r>
            <a:r>
              <a:rPr lang="zh-CN" altLang="en-US" sz="2000" b="1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>
                <a:latin typeface="Times" charset="0"/>
                <a:ea typeface="Times" charset="0"/>
                <a:cs typeface="Times" charset="0"/>
              </a:rPr>
              <a:t>-year-old</a:t>
            </a:r>
            <a:endParaRPr lang="en-US" sz="2000" b="1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8" name="Rectangle 7"/>
          <p:cNvSpPr>
            <a:spLocks/>
          </p:cNvSpPr>
          <p:nvPr/>
        </p:nvSpPr>
        <p:spPr>
          <a:xfrm>
            <a:off x="973929" y="3334652"/>
            <a:ext cx="657860" cy="3429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 dirty="0">
                <a:latin typeface="Times" charset="0"/>
                <a:ea typeface="Times" charset="0"/>
                <a:cs typeface="Times" charset="0"/>
              </a:rPr>
              <a:t>ARTIST</a:t>
            </a:r>
            <a:endParaRPr lang="en-US" sz="105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9" name="Rectangle 8"/>
          <p:cNvSpPr>
            <a:spLocks/>
          </p:cNvSpPr>
          <p:nvPr/>
        </p:nvSpPr>
        <p:spPr>
          <a:xfrm>
            <a:off x="3593443" y="3334347"/>
            <a:ext cx="697595" cy="3429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>
                <a:latin typeface="Times" charset="0"/>
                <a:ea typeface="Times" charset="0"/>
                <a:cs typeface="Times" charset="0"/>
              </a:rPr>
              <a:t>VICTIM</a:t>
            </a:r>
            <a:endParaRPr lang="en-US" sz="11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36681" y="3659837"/>
            <a:ext cx="44114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latin typeface="Times" charset="0"/>
                <a:ea typeface="Times" charset="0"/>
                <a:cs typeface="Times" charset="0"/>
              </a:rPr>
              <a:t>27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244874" y="3659837"/>
            <a:ext cx="44114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latin typeface="Times" charset="0"/>
                <a:ea typeface="Times" charset="0"/>
                <a:cs typeface="Times" charset="0"/>
              </a:rPr>
              <a:t>17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922053" y="3636464"/>
            <a:ext cx="44114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>
                <a:latin typeface="Times" charset="0"/>
                <a:ea typeface="Times" charset="0"/>
                <a:cs typeface="Times" charset="0"/>
              </a:rPr>
              <a:t>41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244435" y="2704603"/>
            <a:ext cx="6976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latin typeface="Times" charset="0"/>
                <a:ea typeface="Times" charset="0"/>
                <a:cs typeface="Times" charset="0"/>
              </a:rPr>
              <a:t>1512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5587476" y="1374365"/>
            <a:ext cx="269381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>
                <a:latin typeface="Times" charset="0"/>
                <a:ea typeface="Times" charset="0"/>
                <a:cs typeface="Times" charset="0"/>
              </a:rPr>
              <a:t>_____</a:t>
            </a:r>
            <a:r>
              <a:rPr lang="zh-CN" altLang="en-US" sz="2000" b="1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>
                <a:latin typeface="Times" charset="0"/>
                <a:ea typeface="Times" charset="0"/>
                <a:cs typeface="Times" charset="0"/>
              </a:rPr>
              <a:t>President</a:t>
            </a:r>
            <a:r>
              <a:rPr lang="zh-CN" altLang="en-US" sz="2000" b="1" dirty="0">
                <a:latin typeface="Times" charset="0"/>
                <a:ea typeface="Times" charset="0"/>
                <a:cs typeface="Times" charset="0"/>
              </a:rPr>
              <a:t>  </a:t>
            </a:r>
            <a:r>
              <a:rPr lang="en-US" altLang="zh-CN" sz="2000" b="1" dirty="0">
                <a:latin typeface="Times" charset="0"/>
                <a:ea typeface="Times" charset="0"/>
                <a:cs typeface="Times" charset="0"/>
              </a:rPr>
              <a:t>_____</a:t>
            </a:r>
            <a:endParaRPr lang="en-US" sz="2000" b="1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8" name="Rectangle 17"/>
          <p:cNvSpPr>
            <a:spLocks/>
          </p:cNvSpPr>
          <p:nvPr/>
        </p:nvSpPr>
        <p:spPr>
          <a:xfrm>
            <a:off x="4937050" y="1867734"/>
            <a:ext cx="897623" cy="3429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 dirty="0">
                <a:latin typeface="Times" charset="0"/>
                <a:ea typeface="Times" charset="0"/>
                <a:cs typeface="Times" charset="0"/>
              </a:rPr>
              <a:t>LOCATION</a:t>
            </a:r>
            <a:endParaRPr lang="en-US" sz="105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9" name="Rectangle 18"/>
          <p:cNvSpPr>
            <a:spLocks/>
          </p:cNvSpPr>
          <p:nvPr/>
        </p:nvSpPr>
        <p:spPr>
          <a:xfrm>
            <a:off x="4261895" y="2508102"/>
            <a:ext cx="895347" cy="3429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dirty="0">
                <a:latin typeface="Times" charset="0"/>
                <a:ea typeface="Times" charset="0"/>
                <a:cs typeface="Times" charset="0"/>
              </a:rPr>
              <a:t>COUNTRY</a:t>
            </a:r>
            <a:endParaRPr lang="en-US" sz="11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0" name="Rectangle 19"/>
          <p:cNvSpPr>
            <a:spLocks/>
          </p:cNvSpPr>
          <p:nvPr/>
        </p:nvSpPr>
        <p:spPr>
          <a:xfrm>
            <a:off x="5195576" y="2509482"/>
            <a:ext cx="989853" cy="3429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>
                <a:latin typeface="Times" charset="0"/>
                <a:ea typeface="Times" charset="0"/>
                <a:cs typeface="Times" charset="0"/>
              </a:rPr>
              <a:t>ETNNICITY</a:t>
            </a:r>
            <a:endParaRPr lang="en-US" sz="11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1" name="Rectangle 20"/>
          <p:cNvSpPr>
            <a:spLocks/>
          </p:cNvSpPr>
          <p:nvPr/>
        </p:nvSpPr>
        <p:spPr>
          <a:xfrm>
            <a:off x="6225324" y="2509482"/>
            <a:ext cx="768086" cy="3429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>
                <a:latin typeface="Times" charset="0"/>
                <a:ea typeface="Times" charset="0"/>
                <a:cs typeface="Times" charset="0"/>
              </a:rPr>
              <a:t>COUNTY</a:t>
            </a:r>
            <a:endParaRPr lang="en-US" sz="1050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22" name="Straight Connector 21"/>
          <p:cNvCxnSpPr/>
          <p:nvPr/>
        </p:nvCxnSpPr>
        <p:spPr>
          <a:xfrm flipH="1">
            <a:off x="4709569" y="2210634"/>
            <a:ext cx="676293" cy="297468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5385862" y="2210634"/>
            <a:ext cx="304640" cy="298848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5385862" y="2210634"/>
            <a:ext cx="1223505" cy="298848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>
            <a:spLocks/>
          </p:cNvSpPr>
          <p:nvPr/>
        </p:nvSpPr>
        <p:spPr>
          <a:xfrm>
            <a:off x="4853386" y="4857997"/>
            <a:ext cx="1269063" cy="3429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>
                <a:latin typeface="Times" charset="0"/>
                <a:ea typeface="Times" charset="0"/>
                <a:cs typeface="Times" charset="0"/>
              </a:rPr>
              <a:t>ORGANZATION</a:t>
            </a:r>
            <a:endParaRPr lang="en-US" sz="11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6" name="Rectangle 25"/>
          <p:cNvSpPr>
            <a:spLocks/>
          </p:cNvSpPr>
          <p:nvPr/>
        </p:nvSpPr>
        <p:spPr>
          <a:xfrm>
            <a:off x="7431628" y="4859953"/>
            <a:ext cx="805394" cy="3429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dirty="0">
                <a:latin typeface="Times" charset="0"/>
                <a:ea typeface="Times" charset="0"/>
                <a:cs typeface="Times" charset="0"/>
              </a:rPr>
              <a:t>PERSON</a:t>
            </a:r>
            <a:endParaRPr lang="en-US" sz="11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7" name="Rectangle 26"/>
          <p:cNvSpPr>
            <a:spLocks/>
          </p:cNvSpPr>
          <p:nvPr/>
        </p:nvSpPr>
        <p:spPr>
          <a:xfrm>
            <a:off x="7084073" y="5365417"/>
            <a:ext cx="1047716" cy="3429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dirty="0">
                <a:latin typeface="Times" charset="0"/>
                <a:ea typeface="Times" charset="0"/>
                <a:cs typeface="Times" charset="0"/>
              </a:rPr>
              <a:t>POLITICIAN</a:t>
            </a:r>
            <a:endParaRPr lang="en-US" sz="11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8" name="Rectangle 27"/>
          <p:cNvSpPr>
            <a:spLocks/>
          </p:cNvSpPr>
          <p:nvPr/>
        </p:nvSpPr>
        <p:spPr>
          <a:xfrm>
            <a:off x="8185955" y="5365417"/>
            <a:ext cx="886665" cy="3429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dirty="0">
                <a:latin typeface="Times" charset="0"/>
                <a:ea typeface="Times" charset="0"/>
                <a:cs typeface="Times" charset="0"/>
              </a:rPr>
              <a:t>SCIENTIST</a:t>
            </a:r>
            <a:endParaRPr lang="en-US" sz="1100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29" name="Straight Connector 28"/>
          <p:cNvCxnSpPr/>
          <p:nvPr/>
        </p:nvCxnSpPr>
        <p:spPr>
          <a:xfrm flipH="1">
            <a:off x="7607932" y="5202853"/>
            <a:ext cx="226394" cy="162565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7834325" y="5202853"/>
            <a:ext cx="794963" cy="162565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6097522" y="4923897"/>
            <a:ext cx="56938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latin typeface="Times" charset="0"/>
                <a:ea typeface="Times" charset="0"/>
                <a:cs typeface="Times" charset="0"/>
              </a:rPr>
              <a:t>102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32" name="Rectangle 31"/>
          <p:cNvSpPr>
            <a:spLocks/>
          </p:cNvSpPr>
          <p:nvPr/>
        </p:nvSpPr>
        <p:spPr>
          <a:xfrm>
            <a:off x="4368300" y="5362612"/>
            <a:ext cx="1047716" cy="3429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dirty="0">
                <a:latin typeface="Times" charset="0"/>
                <a:ea typeface="Times" charset="0"/>
                <a:cs typeface="Times" charset="0"/>
              </a:rPr>
              <a:t>INSTITUTE</a:t>
            </a:r>
            <a:endParaRPr lang="en-US" sz="11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33" name="Rectangle 32"/>
          <p:cNvSpPr>
            <a:spLocks/>
          </p:cNvSpPr>
          <p:nvPr/>
        </p:nvSpPr>
        <p:spPr>
          <a:xfrm>
            <a:off x="5642411" y="5362612"/>
            <a:ext cx="1360575" cy="3429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dirty="0" smtClean="0">
                <a:latin typeface="Times" charset="0"/>
                <a:ea typeface="Times" charset="0"/>
                <a:cs typeface="Times" charset="0"/>
              </a:rPr>
              <a:t>SPORTSLEAGUE</a:t>
            </a:r>
            <a:endParaRPr lang="en-US" sz="1100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34" name="Straight Connector 33"/>
          <p:cNvCxnSpPr/>
          <p:nvPr/>
        </p:nvCxnSpPr>
        <p:spPr>
          <a:xfrm flipH="1">
            <a:off x="4892158" y="5200897"/>
            <a:ext cx="595760" cy="161716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5487918" y="5200897"/>
            <a:ext cx="834781" cy="161716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5202851" y="5654655"/>
            <a:ext cx="44114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latin typeface="Times" charset="0"/>
                <a:ea typeface="Times" charset="0"/>
                <a:cs typeface="Times" charset="0"/>
              </a:rPr>
              <a:t>20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6774542" y="5654655"/>
            <a:ext cx="31290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latin typeface="Times" charset="0"/>
                <a:ea typeface="Times" charset="0"/>
                <a:cs typeface="Times" charset="0"/>
              </a:rPr>
              <a:t>3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8256310" y="4923897"/>
            <a:ext cx="56938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latin typeface="Times" charset="0"/>
                <a:ea typeface="Times" charset="0"/>
                <a:cs typeface="Times" charset="0"/>
              </a:rPr>
              <a:t>151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7671560" y="5654828"/>
            <a:ext cx="44114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latin typeface="Times" charset="0"/>
                <a:ea typeface="Times" charset="0"/>
                <a:cs typeface="Times" charset="0"/>
              </a:rPr>
              <a:t>15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8686968" y="5654655"/>
            <a:ext cx="31290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latin typeface="Times" charset="0"/>
                <a:ea typeface="Times" charset="0"/>
                <a:cs typeface="Times" charset="0"/>
              </a:rPr>
              <a:t>1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5813994" y="1929186"/>
            <a:ext cx="44114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Times" charset="0"/>
                <a:ea typeface="Times" charset="0"/>
                <a:cs typeface="Times" charset="0"/>
              </a:rPr>
              <a:t>79</a:t>
            </a:r>
          </a:p>
        </p:txBody>
      </p:sp>
      <p:sp>
        <p:nvSpPr>
          <p:cNvPr id="42" name="Rectangle 41"/>
          <p:cNvSpPr/>
          <p:nvPr/>
        </p:nvSpPr>
        <p:spPr>
          <a:xfrm>
            <a:off x="4767495" y="2809183"/>
            <a:ext cx="44114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latin typeface="Times" charset="0"/>
                <a:ea typeface="Times" charset="0"/>
                <a:cs typeface="Times" charset="0"/>
              </a:rPr>
              <a:t>37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5826438" y="2807929"/>
            <a:ext cx="44114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latin typeface="Times" charset="0"/>
                <a:ea typeface="Times" charset="0"/>
                <a:cs typeface="Times" charset="0"/>
              </a:rPr>
              <a:t>29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6703059" y="2804971"/>
            <a:ext cx="31290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latin typeface="Times" charset="0"/>
                <a:ea typeface="Times" charset="0"/>
                <a:cs typeface="Times" charset="0"/>
              </a:rPr>
              <a:t>2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45" name="Down Arrow 44"/>
          <p:cNvSpPr/>
          <p:nvPr/>
        </p:nvSpPr>
        <p:spPr>
          <a:xfrm>
            <a:off x="4321394" y="2153441"/>
            <a:ext cx="363474" cy="315842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46" name="Rectangle 45"/>
          <p:cNvSpPr>
            <a:spLocks/>
          </p:cNvSpPr>
          <p:nvPr/>
        </p:nvSpPr>
        <p:spPr>
          <a:xfrm>
            <a:off x="7820884" y="1863113"/>
            <a:ext cx="897623" cy="3429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dirty="0">
                <a:latin typeface="Times" charset="0"/>
                <a:ea typeface="Times" charset="0"/>
                <a:cs typeface="Times" charset="0"/>
              </a:rPr>
              <a:t>PERSON</a:t>
            </a:r>
            <a:endParaRPr lang="en-US" sz="11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47" name="Rectangle 46"/>
          <p:cNvSpPr>
            <a:spLocks/>
          </p:cNvSpPr>
          <p:nvPr/>
        </p:nvSpPr>
        <p:spPr>
          <a:xfrm>
            <a:off x="6704302" y="3136985"/>
            <a:ext cx="973175" cy="3429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>
                <a:latin typeface="Times" charset="0"/>
                <a:ea typeface="Times" charset="0"/>
                <a:cs typeface="Times" charset="0"/>
              </a:rPr>
              <a:t>PRESIDENT</a:t>
            </a:r>
            <a:endParaRPr lang="en-US" sz="11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48" name="Rectangle 47"/>
          <p:cNvSpPr>
            <a:spLocks/>
          </p:cNvSpPr>
          <p:nvPr/>
        </p:nvSpPr>
        <p:spPr>
          <a:xfrm>
            <a:off x="7737142" y="3113828"/>
            <a:ext cx="1384007" cy="3429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dirty="0">
                <a:latin typeface="Times" charset="0"/>
                <a:ea typeface="Times" charset="0"/>
                <a:cs typeface="Times" charset="0"/>
              </a:rPr>
              <a:t>PRIMEMINISTER</a:t>
            </a:r>
            <a:endParaRPr lang="en-US" sz="1100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49" name="Straight Connector 48"/>
          <p:cNvCxnSpPr/>
          <p:nvPr/>
        </p:nvCxnSpPr>
        <p:spPr>
          <a:xfrm flipH="1">
            <a:off x="7617811" y="2206014"/>
            <a:ext cx="651885" cy="296308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/>
          <p:cNvSpPr/>
          <p:nvPr/>
        </p:nvSpPr>
        <p:spPr>
          <a:xfrm>
            <a:off x="8697828" y="1924565"/>
            <a:ext cx="44114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latin typeface="Times" charset="0"/>
                <a:ea typeface="Times" charset="0"/>
                <a:cs typeface="Times" charset="0"/>
              </a:rPr>
              <a:t>67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51" name="Down Arrow 50"/>
          <p:cNvSpPr/>
          <p:nvPr/>
        </p:nvSpPr>
        <p:spPr>
          <a:xfrm>
            <a:off x="7205228" y="2148820"/>
            <a:ext cx="363474" cy="315842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7387887" y="3427085"/>
            <a:ext cx="44114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latin typeface="Times" charset="0"/>
                <a:ea typeface="Times" charset="0"/>
                <a:cs typeface="Times" charset="0"/>
              </a:rPr>
              <a:t>58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8785928" y="3427085"/>
            <a:ext cx="31290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latin typeface="Times" charset="0"/>
                <a:ea typeface="Times" charset="0"/>
                <a:cs typeface="Times" charset="0"/>
              </a:rPr>
              <a:t>1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54" name="Rectangle 53"/>
          <p:cNvSpPr>
            <a:spLocks/>
          </p:cNvSpPr>
          <p:nvPr/>
        </p:nvSpPr>
        <p:spPr>
          <a:xfrm>
            <a:off x="1672847" y="3345795"/>
            <a:ext cx="799812" cy="3429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 dirty="0">
                <a:latin typeface="Times" charset="0"/>
                <a:ea typeface="Times" charset="0"/>
                <a:cs typeface="Times" charset="0"/>
              </a:rPr>
              <a:t>ATHLETE</a:t>
            </a:r>
            <a:endParaRPr lang="en-US" sz="105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2136377" y="3659837"/>
            <a:ext cx="44114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latin typeface="Times" charset="0"/>
                <a:ea typeface="Times" charset="0"/>
                <a:cs typeface="Times" charset="0"/>
              </a:rPr>
              <a:t>31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57" name="Rectangle 56"/>
          <p:cNvSpPr>
            <a:spLocks/>
          </p:cNvSpPr>
          <p:nvPr/>
        </p:nvSpPr>
        <p:spPr>
          <a:xfrm>
            <a:off x="2524889" y="3338874"/>
            <a:ext cx="1013998" cy="3429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>
                <a:latin typeface="Times" charset="0"/>
                <a:ea typeface="Times" charset="0"/>
                <a:cs typeface="Times" charset="0"/>
              </a:rPr>
              <a:t>POLITICIAN</a:t>
            </a:r>
            <a:endParaRPr lang="en-US" sz="11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3157550" y="3659837"/>
            <a:ext cx="44114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latin typeface="Times" charset="0"/>
                <a:ea typeface="Times" charset="0"/>
                <a:cs typeface="Times" charset="0"/>
              </a:rPr>
              <a:t>55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59" name="Rectangle 58"/>
          <p:cNvSpPr>
            <a:spLocks/>
          </p:cNvSpPr>
          <p:nvPr/>
        </p:nvSpPr>
        <p:spPr>
          <a:xfrm>
            <a:off x="7131223" y="2502321"/>
            <a:ext cx="973175" cy="3429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dirty="0">
                <a:latin typeface="Times" charset="0"/>
                <a:ea typeface="Times" charset="0"/>
                <a:cs typeface="Times" charset="0"/>
              </a:rPr>
              <a:t>POLITICIAN</a:t>
            </a:r>
            <a:endParaRPr lang="en-US" sz="1100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60" name="Straight Connector 59"/>
          <p:cNvCxnSpPr/>
          <p:nvPr/>
        </p:nvCxnSpPr>
        <p:spPr>
          <a:xfrm flipH="1">
            <a:off x="7190889" y="2845221"/>
            <a:ext cx="426922" cy="291764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7617811" y="2845222"/>
            <a:ext cx="811335" cy="268607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angle 61"/>
          <p:cNvSpPr/>
          <p:nvPr/>
        </p:nvSpPr>
        <p:spPr>
          <a:xfrm>
            <a:off x="8076718" y="2610223"/>
            <a:ext cx="44114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latin typeface="Times" charset="0"/>
                <a:ea typeface="Times" charset="0"/>
                <a:cs typeface="Times" charset="0"/>
              </a:rPr>
              <a:t>59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63" name="Down Arrow 62"/>
          <p:cNvSpPr/>
          <p:nvPr/>
        </p:nvSpPr>
        <p:spPr>
          <a:xfrm>
            <a:off x="610455" y="2914764"/>
            <a:ext cx="363474" cy="315842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64" name="Down Arrow 63"/>
          <p:cNvSpPr/>
          <p:nvPr/>
        </p:nvSpPr>
        <p:spPr>
          <a:xfrm>
            <a:off x="4461096" y="5016373"/>
            <a:ext cx="363474" cy="315842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65" name="Down Arrow 64"/>
          <p:cNvSpPr/>
          <p:nvPr/>
        </p:nvSpPr>
        <p:spPr>
          <a:xfrm>
            <a:off x="7059804" y="5027155"/>
            <a:ext cx="363474" cy="315842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66" name="Down Arrow 65"/>
          <p:cNvSpPr/>
          <p:nvPr/>
        </p:nvSpPr>
        <p:spPr>
          <a:xfrm>
            <a:off x="8355374" y="2753557"/>
            <a:ext cx="363474" cy="315842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67" name="Straight Connector 66"/>
          <p:cNvCxnSpPr>
            <a:stCxn id="5" idx="2"/>
            <a:endCxn id="57" idx="0"/>
          </p:cNvCxnSpPr>
          <p:nvPr/>
        </p:nvCxnSpPr>
        <p:spPr>
          <a:xfrm>
            <a:off x="1860553" y="3057776"/>
            <a:ext cx="1171335" cy="281098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>
            <a:stCxn id="5" idx="2"/>
            <a:endCxn id="9" idx="0"/>
          </p:cNvCxnSpPr>
          <p:nvPr/>
        </p:nvCxnSpPr>
        <p:spPr>
          <a:xfrm>
            <a:off x="1860553" y="3057776"/>
            <a:ext cx="2081688" cy="276571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>
            <a:stCxn id="6" idx="0"/>
            <a:endCxn id="5" idx="2"/>
          </p:cNvCxnSpPr>
          <p:nvPr/>
        </p:nvCxnSpPr>
        <p:spPr>
          <a:xfrm flipV="1">
            <a:off x="486122" y="3057776"/>
            <a:ext cx="1374431" cy="275535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>
            <a:stCxn id="8" idx="0"/>
            <a:endCxn id="5" idx="2"/>
          </p:cNvCxnSpPr>
          <p:nvPr/>
        </p:nvCxnSpPr>
        <p:spPr>
          <a:xfrm flipV="1">
            <a:off x="1302859" y="3057776"/>
            <a:ext cx="557694" cy="276876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>
            <a:stCxn id="54" idx="0"/>
            <a:endCxn id="5" idx="2"/>
          </p:cNvCxnSpPr>
          <p:nvPr/>
        </p:nvCxnSpPr>
        <p:spPr>
          <a:xfrm flipH="1" flipV="1">
            <a:off x="1860553" y="3057776"/>
            <a:ext cx="212200" cy="288019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ctangle 81"/>
          <p:cNvSpPr/>
          <p:nvPr/>
        </p:nvSpPr>
        <p:spPr>
          <a:xfrm>
            <a:off x="555629" y="4224397"/>
            <a:ext cx="3337773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Graininess:</a:t>
            </a:r>
          </a:p>
          <a:p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α=(27+17+</a:t>
            </a:r>
            <a:r>
              <a:rPr lang="is-IS" altLang="zh-CN" sz="2000" dirty="0" smtClean="0">
                <a:latin typeface="Times" charset="0"/>
                <a:ea typeface="Times" charset="0"/>
                <a:cs typeface="Times" charset="0"/>
              </a:rPr>
              <a:t>…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+41)/1512</a:t>
            </a:r>
            <a:endParaRPr lang="zh-CN" altLang="en-US" sz="2000" dirty="0" smtClean="0">
              <a:latin typeface="Times" charset="0"/>
              <a:ea typeface="Times" charset="0"/>
              <a:cs typeface="Times" charset="0"/>
            </a:endParaRPr>
          </a:p>
          <a:p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small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(&lt;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0.8),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stop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going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down</a:t>
            </a:r>
            <a:endParaRPr lang="zh-CN" altLang="en-US" sz="2000" dirty="0" smtClean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4614394" y="3515456"/>
            <a:ext cx="305716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>
                <a:latin typeface="Times" charset="0"/>
                <a:ea typeface="Times" charset="0"/>
                <a:cs typeface="Times" charset="0"/>
              </a:rPr>
              <a:t>Support:</a:t>
            </a:r>
            <a:endParaRPr lang="zh-CN" altLang="en-US" sz="2000" b="1" dirty="0">
              <a:latin typeface="Times" charset="0"/>
              <a:ea typeface="Times" charset="0"/>
              <a:cs typeface="Times" charset="0"/>
            </a:endParaRPr>
          </a:p>
          <a:p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β=29/max(37,29,2)</a:t>
            </a:r>
            <a:endParaRPr lang="zh-CN" altLang="en-US" sz="2000" dirty="0" smtClean="0">
              <a:latin typeface="Times" charset="0"/>
              <a:ea typeface="Times" charset="0"/>
              <a:cs typeface="Times" charset="0"/>
            </a:endParaRPr>
          </a:p>
          <a:p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big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(&gt;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0.1),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keep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$Ethnicity</a:t>
            </a:r>
            <a:endParaRPr lang="en-US" altLang="zh-CN" sz="2000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85" name="Straight Arrow Connector 84"/>
          <p:cNvCxnSpPr/>
          <p:nvPr/>
        </p:nvCxnSpPr>
        <p:spPr>
          <a:xfrm flipH="1">
            <a:off x="1738952" y="3976430"/>
            <a:ext cx="146230" cy="3546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/>
          <p:nvPr/>
        </p:nvCxnSpPr>
        <p:spPr>
          <a:xfrm flipH="1">
            <a:off x="5613973" y="3209293"/>
            <a:ext cx="272740" cy="3416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Rectangle 91"/>
          <p:cNvSpPr/>
          <p:nvPr/>
        </p:nvSpPr>
        <p:spPr>
          <a:xfrm>
            <a:off x="4502" y="6054765"/>
            <a:ext cx="292189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Similar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for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Bottom-Up</a:t>
            </a:r>
            <a:r>
              <a:rPr lang="is-IS" altLang="zh-CN" sz="2000" b="1" dirty="0" smtClean="0">
                <a:latin typeface="Times" charset="0"/>
                <a:ea typeface="Times" charset="0"/>
                <a:cs typeface="Times" charset="0"/>
              </a:rPr>
              <a:t>…</a:t>
            </a:r>
            <a:endParaRPr lang="zh-CN" altLang="en-US" sz="2000" dirty="0" smtClean="0">
              <a:latin typeface="Times" charset="0"/>
              <a:ea typeface="Times" charset="0"/>
              <a:cs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087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0"/>
      <p:bldP spid="83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Experimental</a:t>
            </a:r>
            <a:r>
              <a:rPr lang="zh-CN" altLang="en-US" dirty="0" smtClean="0"/>
              <a:t> </a:t>
            </a:r>
            <a:r>
              <a:rPr lang="en-US" altLang="zh-CN" dirty="0" smtClean="0"/>
              <a:t>Results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57</a:t>
            </a:fld>
            <a:endParaRPr lang="en-US"/>
          </a:p>
        </p:txBody>
      </p:sp>
      <p:pic>
        <p:nvPicPr>
          <p:cNvPr id="5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404457"/>
            <a:ext cx="8199373" cy="5127608"/>
          </a:xfrm>
        </p:spPr>
      </p:pic>
    </p:spTree>
    <p:extLst>
      <p:ext uri="{BB962C8B-B14F-4D97-AF65-F5344CB8AC3E}">
        <p14:creationId xmlns:p14="http://schemas.microsoft.com/office/powerpoint/2010/main" val="1126470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Experimental</a:t>
            </a:r>
            <a:r>
              <a:rPr lang="zh-CN" altLang="en-US" dirty="0" smtClean="0"/>
              <a:t> </a:t>
            </a:r>
            <a:r>
              <a:rPr lang="en-US" altLang="zh-CN" dirty="0" smtClean="0"/>
              <a:t>Results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58</a:t>
            </a:fld>
            <a:endParaRPr lang="en-US"/>
          </a:p>
        </p:txBody>
      </p:sp>
      <p:pic>
        <p:nvPicPr>
          <p:cNvPr id="6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50" y="1561806"/>
            <a:ext cx="8917300" cy="4750093"/>
          </a:xfrm>
        </p:spPr>
      </p:pic>
    </p:spTree>
    <p:extLst>
      <p:ext uri="{BB962C8B-B14F-4D97-AF65-F5344CB8AC3E}">
        <p14:creationId xmlns:p14="http://schemas.microsoft.com/office/powerpoint/2010/main" val="650461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Experimental</a:t>
            </a:r>
            <a:r>
              <a:rPr lang="zh-CN" altLang="en-US" dirty="0" smtClean="0"/>
              <a:t> </a:t>
            </a:r>
            <a:r>
              <a:rPr lang="en-US" altLang="zh-CN" dirty="0" smtClean="0"/>
              <a:t>Results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59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90167"/>
              </p:ext>
            </p:extLst>
          </p:nvPr>
        </p:nvGraphicFramePr>
        <p:xfrm>
          <a:off x="628650" y="1383323"/>
          <a:ext cx="8001000" cy="1920240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2946400"/>
                <a:gridCol w="1244600"/>
                <a:gridCol w="1447800"/>
                <a:gridCol w="1104900"/>
                <a:gridCol w="1257300"/>
              </a:tblGrid>
              <a:tr h="189320">
                <a:tc>
                  <a:txBody>
                    <a:bodyPr/>
                    <a:lstStyle/>
                    <a:p>
                      <a:r>
                        <a:rPr lang="en-US" altLang="zh-CN" sz="16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F1</a:t>
                      </a:r>
                      <a:r>
                        <a:rPr lang="zh-CN" altLang="en-US" sz="16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sz="16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score</a:t>
                      </a:r>
                      <a:endParaRPr lang="en-US" sz="16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WPB</a:t>
                      </a:r>
                      <a:r>
                        <a:rPr lang="zh-CN" altLang="en-US" sz="16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sz="16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(’10,</a:t>
                      </a:r>
                      <a:r>
                        <a:rPr lang="zh-CN" altLang="en-US" sz="16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sz="16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100M)</a:t>
                      </a:r>
                      <a:endParaRPr lang="en-US" sz="16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CNA</a:t>
                      </a:r>
                      <a:r>
                        <a:rPr lang="zh-CN" altLang="en-US" sz="16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sz="16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(’97-’10,</a:t>
                      </a:r>
                      <a:r>
                        <a:rPr lang="zh-CN" altLang="en-US" sz="16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sz="16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200M)</a:t>
                      </a:r>
                      <a:endParaRPr lang="en-US" sz="16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APR</a:t>
                      </a:r>
                      <a:r>
                        <a:rPr lang="zh-CN" altLang="en-US" sz="16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sz="16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(’15,</a:t>
                      </a:r>
                      <a:r>
                        <a:rPr lang="zh-CN" altLang="en-US" sz="1600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sz="1600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200M)</a:t>
                      </a:r>
                      <a:endParaRPr lang="en-US" sz="16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TWT</a:t>
                      </a:r>
                      <a:r>
                        <a:rPr lang="zh-CN" altLang="en-US" sz="16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sz="16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(’15,</a:t>
                      </a:r>
                      <a:r>
                        <a:rPr lang="zh-CN" altLang="en-US" sz="16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sz="16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1GB)</a:t>
                      </a:r>
                      <a:endParaRPr lang="en-US" sz="16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  <a:tr h="189320">
                <a:tc>
                  <a:txBody>
                    <a:bodyPr/>
                    <a:lstStyle/>
                    <a:p>
                      <a:r>
                        <a:rPr lang="en-US" altLang="zh-CN" sz="1600" u="none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Total</a:t>
                      </a:r>
                      <a:r>
                        <a:rPr lang="zh-CN" altLang="en-US" sz="1600" u="none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sz="1600" u="none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(vs</a:t>
                      </a:r>
                      <a:r>
                        <a:rPr lang="zh-CN" altLang="en-US" sz="1600" u="none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sz="1600" u="none" baseline="0" dirty="0" err="1" smtClean="0">
                          <a:latin typeface="Times" charset="0"/>
                          <a:ea typeface="Times" charset="0"/>
                          <a:cs typeface="Times" charset="0"/>
                        </a:rPr>
                        <a:t>Biperpedia</a:t>
                      </a:r>
                      <a:r>
                        <a:rPr lang="zh-CN" altLang="en-US" sz="1600" u="none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sz="1600" u="none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-q)</a:t>
                      </a:r>
                      <a:endParaRPr lang="en-US" sz="1600" b="1" u="none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zh-CN" altLang="en-US" sz="16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↑</a:t>
                      </a:r>
                      <a:r>
                        <a:rPr lang="en-US" altLang="zh-CN" sz="16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67.7%</a:t>
                      </a:r>
                      <a:endParaRPr lang="en-US" sz="16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zh-CN" altLang="en-US" sz="16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↑</a:t>
                      </a:r>
                      <a:r>
                        <a:rPr lang="en-US" altLang="zh-CN" sz="16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48.3%</a:t>
                      </a:r>
                      <a:endParaRPr lang="en-US" sz="16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zh-CN" altLang="en-US" sz="16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↑</a:t>
                      </a:r>
                      <a:r>
                        <a:rPr lang="en-US" altLang="zh-CN" sz="16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189.5%</a:t>
                      </a:r>
                      <a:endParaRPr lang="en-US" sz="16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zh-CN" altLang="en-US" sz="16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↑</a:t>
                      </a:r>
                      <a:r>
                        <a:rPr lang="en-US" altLang="zh-CN" sz="16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208.0%</a:t>
                      </a:r>
                      <a:endParaRPr lang="en-US" sz="16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  <a:tr h="189320">
                <a:tc>
                  <a:txBody>
                    <a:bodyPr/>
                    <a:lstStyle/>
                    <a:p>
                      <a:r>
                        <a:rPr lang="en-US" altLang="zh-CN" sz="16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w/</a:t>
                      </a:r>
                      <a:r>
                        <a:rPr lang="zh-CN" altLang="en-US" sz="16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sz="16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Meta</a:t>
                      </a:r>
                      <a:r>
                        <a:rPr lang="zh-CN" altLang="en-US" sz="16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sz="16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pattern</a:t>
                      </a:r>
                      <a:r>
                        <a:rPr lang="zh-CN" altLang="en-US" sz="1600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sz="16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classifier</a:t>
                      </a:r>
                      <a:endParaRPr lang="en-US" sz="1600" b="1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zh-CN" altLang="en-US" sz="16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↑</a:t>
                      </a:r>
                      <a:r>
                        <a:rPr lang="en-US" altLang="zh-CN" sz="16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30.1%</a:t>
                      </a:r>
                      <a:endParaRPr lang="en-US" sz="16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zh-CN" altLang="en-US" sz="16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↑</a:t>
                      </a:r>
                      <a:r>
                        <a:rPr lang="en-US" altLang="zh-CN" sz="16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27.0%</a:t>
                      </a:r>
                      <a:endParaRPr lang="en-US" sz="16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zh-CN" altLang="en-US" sz="16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↑</a:t>
                      </a:r>
                      <a:r>
                        <a:rPr lang="en-US" altLang="zh-CN" sz="16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127.1%</a:t>
                      </a:r>
                      <a:endParaRPr lang="en-US" sz="16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zh-CN" altLang="en-US" sz="16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↑</a:t>
                      </a:r>
                      <a:r>
                        <a:rPr lang="en-US" altLang="zh-CN" sz="16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195.6%</a:t>
                      </a:r>
                      <a:endParaRPr lang="en-US" sz="16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  <a:tr h="189320">
                <a:tc>
                  <a:txBody>
                    <a:bodyPr/>
                    <a:lstStyle/>
                    <a:p>
                      <a:r>
                        <a:rPr lang="en-US" altLang="zh-CN" sz="16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w/</a:t>
                      </a:r>
                      <a:r>
                        <a:rPr lang="zh-CN" altLang="en-US" sz="16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sz="16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Granularity</a:t>
                      </a:r>
                      <a:endParaRPr lang="en-US" sz="1600" b="1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zh-CN" altLang="en-US" sz="16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↑</a:t>
                      </a:r>
                      <a:r>
                        <a:rPr lang="en-US" altLang="zh-CN" sz="16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20.8%</a:t>
                      </a:r>
                      <a:endParaRPr lang="en-US" sz="16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zh-CN" altLang="en-US" sz="16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↑</a:t>
                      </a:r>
                      <a:r>
                        <a:rPr lang="en-US" altLang="zh-CN" sz="16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15.6%</a:t>
                      </a:r>
                      <a:endParaRPr lang="en-US" sz="16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zh-CN" altLang="en-US" sz="16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↑</a:t>
                      </a:r>
                      <a:r>
                        <a:rPr lang="en-US" altLang="zh-CN" sz="16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17.3%</a:t>
                      </a:r>
                      <a:endParaRPr lang="en-US" sz="16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zh-CN" altLang="en-US" sz="16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↑</a:t>
                      </a:r>
                      <a:r>
                        <a:rPr lang="en-US" altLang="zh-CN" sz="16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3.1%</a:t>
                      </a:r>
                      <a:endParaRPr lang="en-US" sz="16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  <a:tr h="189320">
                <a:tc>
                  <a:txBody>
                    <a:bodyPr/>
                    <a:lstStyle/>
                    <a:p>
                      <a:r>
                        <a:rPr lang="en-US" altLang="zh-CN" sz="16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w/</a:t>
                      </a:r>
                      <a:r>
                        <a:rPr lang="zh-CN" altLang="en-US" sz="16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sz="16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Integrated</a:t>
                      </a:r>
                      <a:r>
                        <a:rPr lang="zh-CN" altLang="en-US" sz="16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sz="16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text</a:t>
                      </a:r>
                      <a:r>
                        <a:rPr lang="zh-CN" altLang="en-US" sz="1600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sz="1600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mining</a:t>
                      </a:r>
                      <a:r>
                        <a:rPr lang="zh-CN" altLang="en-US" sz="1600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sz="1600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techs</a:t>
                      </a:r>
                      <a:endParaRPr lang="en-US" sz="1600" b="1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zh-CN" altLang="en-US" sz="16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↑</a:t>
                      </a:r>
                      <a:r>
                        <a:rPr lang="en-US" altLang="zh-CN" sz="16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13.8%</a:t>
                      </a:r>
                      <a:endParaRPr lang="en-US" sz="16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zh-CN" altLang="en-US" sz="16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↑</a:t>
                      </a:r>
                      <a:r>
                        <a:rPr lang="en-US" altLang="zh-CN" sz="16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9.3%</a:t>
                      </a:r>
                      <a:endParaRPr lang="en-US" sz="16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zh-CN" altLang="en-US" sz="16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↑</a:t>
                      </a:r>
                      <a:r>
                        <a:rPr lang="en-US" altLang="zh-CN" sz="16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13.0%</a:t>
                      </a:r>
                      <a:endParaRPr lang="en-US" sz="16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zh-CN" altLang="en-US" sz="16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↑</a:t>
                      </a:r>
                      <a:r>
                        <a:rPr lang="en-US" altLang="zh-CN" sz="16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0.8%</a:t>
                      </a:r>
                      <a:endParaRPr lang="en-US" sz="16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1300542"/>
              </p:ext>
            </p:extLst>
          </p:nvPr>
        </p:nvGraphicFramePr>
        <p:xfrm>
          <a:off x="247650" y="4047783"/>
          <a:ext cx="4337050" cy="2565400"/>
        </p:xfrm>
        <a:graphic>
          <a:graphicData uri="http://schemas.openxmlformats.org/drawingml/2006/table">
            <a:tbl>
              <a:tblPr firstRow="1" bandRow="1">
                <a:tableStyleId>{FABFCF23-3B69-468F-B69F-88F6DE6A72F2}</a:tableStyleId>
              </a:tblPr>
              <a:tblGrid>
                <a:gridCol w="2152650"/>
                <a:gridCol w="2184400"/>
              </a:tblGrid>
              <a:tr h="197341">
                <a:tc>
                  <a:txBody>
                    <a:bodyPr/>
                    <a:lstStyle/>
                    <a:p>
                      <a:r>
                        <a:rPr lang="en-US" altLang="zh-CN" sz="1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$Bacteria</a:t>
                      </a:r>
                      <a:endParaRPr lang="en-US" sz="14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$</a:t>
                      </a:r>
                      <a:r>
                        <a:rPr lang="en-US" altLang="zh-CN" sz="1400" dirty="0" err="1" smtClean="0">
                          <a:latin typeface="Times" charset="0"/>
                          <a:ea typeface="Times" charset="0"/>
                          <a:cs typeface="Times" charset="0"/>
                        </a:rPr>
                        <a:t>Cardiovascular_Diseases</a:t>
                      </a:r>
                      <a:endParaRPr lang="en-US" sz="14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  <a:tr h="158844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  <a:latin typeface="Times" charset="0"/>
                          <a:ea typeface="Times" charset="0"/>
                          <a:cs typeface="Times" charset="0"/>
                        </a:rPr>
                        <a:t>Streptococcus </a:t>
                      </a:r>
                      <a:r>
                        <a:rPr lang="en-US" sz="1400" u="none" strike="noStrike" dirty="0" err="1">
                          <a:effectLst/>
                          <a:latin typeface="Times" charset="0"/>
                          <a:ea typeface="Times" charset="0"/>
                          <a:cs typeface="Times" charset="0"/>
                        </a:rPr>
                        <a:t>pneumoniae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  <a:latin typeface="Times" charset="0"/>
                          <a:ea typeface="Times" charset="0"/>
                          <a:cs typeface="Times" charset="0"/>
                        </a:rPr>
                        <a:t>Endocarditis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12700" marR="12700" marT="12700" marB="0" anchor="b"/>
                </a:tc>
              </a:tr>
              <a:tr h="158844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  <a:latin typeface="Times" charset="0"/>
                          <a:ea typeface="Times" charset="0"/>
                          <a:cs typeface="Times" charset="0"/>
                        </a:rPr>
                        <a:t>Neisseria </a:t>
                      </a:r>
                      <a:r>
                        <a:rPr lang="en-US" sz="1400" u="none" strike="noStrike" dirty="0" err="1">
                          <a:effectLst/>
                          <a:latin typeface="Times" charset="0"/>
                          <a:ea typeface="Times" charset="0"/>
                          <a:cs typeface="Times" charset="0"/>
                        </a:rPr>
                        <a:t>meningitidis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  <a:latin typeface="Times" charset="0"/>
                          <a:ea typeface="Times" charset="0"/>
                          <a:cs typeface="Times" charset="0"/>
                        </a:rPr>
                        <a:t>Pericarditis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12700" marR="12700" marT="12700" marB="0" anchor="b"/>
                </a:tc>
              </a:tr>
              <a:tr h="158844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  <a:latin typeface="Times" charset="0"/>
                          <a:ea typeface="Times" charset="0"/>
                          <a:cs typeface="Times" charset="0"/>
                        </a:rPr>
                        <a:t>Haemophilus</a:t>
                      </a:r>
                      <a:r>
                        <a:rPr lang="en-US" sz="1400" u="none" strike="noStrike" dirty="0">
                          <a:effectLst/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sz="1400" u="none" strike="noStrike" dirty="0" err="1">
                          <a:effectLst/>
                          <a:latin typeface="Times" charset="0"/>
                          <a:ea typeface="Times" charset="0"/>
                          <a:cs typeface="Times" charset="0"/>
                        </a:rPr>
                        <a:t>paraphrophilus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  <a:latin typeface="Times" charset="0"/>
                          <a:ea typeface="Times" charset="0"/>
                          <a:cs typeface="Times" charset="0"/>
                        </a:rPr>
                        <a:t>Endocarditis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12700" marR="12700" marT="12700" marB="0" anchor="b"/>
                </a:tc>
              </a:tr>
              <a:tr h="158844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  <a:latin typeface="Times" charset="0"/>
                          <a:ea typeface="Times" charset="0"/>
                          <a:cs typeface="Times" charset="0"/>
                        </a:rPr>
                        <a:t>Proteus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  <a:latin typeface="Times" charset="0"/>
                          <a:ea typeface="Times" charset="0"/>
                          <a:cs typeface="Times" charset="0"/>
                        </a:rPr>
                        <a:t>Endocarditis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12700" marR="12700" marT="12700" marB="0" anchor="b"/>
                </a:tc>
              </a:tr>
              <a:tr h="158844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  <a:latin typeface="Times" charset="0"/>
                          <a:ea typeface="Times" charset="0"/>
                          <a:cs typeface="Times" charset="0"/>
                        </a:rPr>
                        <a:t>Listeria </a:t>
                      </a:r>
                      <a:r>
                        <a:rPr lang="en-US" sz="1400" u="none" strike="noStrike" dirty="0" err="1">
                          <a:effectLst/>
                          <a:latin typeface="Times" charset="0"/>
                          <a:ea typeface="Times" charset="0"/>
                          <a:cs typeface="Times" charset="0"/>
                        </a:rPr>
                        <a:t>monocytogenes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  <a:latin typeface="Times" charset="0"/>
                          <a:ea typeface="Times" charset="0"/>
                          <a:cs typeface="Times" charset="0"/>
                        </a:rPr>
                        <a:t>Pericarditis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12700" marR="12700" marT="12700" marB="0" anchor="b"/>
                </a:tc>
              </a:tr>
              <a:tr h="158844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  <a:latin typeface="Times" charset="0"/>
                          <a:ea typeface="Times" charset="0"/>
                          <a:cs typeface="Times" charset="0"/>
                        </a:rPr>
                        <a:t>Corynebacterium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  <a:latin typeface="Times" charset="0"/>
                          <a:ea typeface="Times" charset="0"/>
                          <a:cs typeface="Times" charset="0"/>
                        </a:rPr>
                        <a:t>Endocarditis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12700" marR="12700" marT="12700" marB="0" anchor="b"/>
                </a:tc>
              </a:tr>
              <a:tr h="158844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  <a:latin typeface="Times" charset="0"/>
                          <a:ea typeface="Times" charset="0"/>
                          <a:cs typeface="Times" charset="0"/>
                        </a:rPr>
                        <a:t>Actinomyces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  <a:latin typeface="Times" charset="0"/>
                          <a:ea typeface="Times" charset="0"/>
                          <a:cs typeface="Times" charset="0"/>
                        </a:rPr>
                        <a:t>Endocarditis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12700" marR="12700" marT="12700" marB="0" anchor="b"/>
                </a:tc>
              </a:tr>
              <a:tr h="158844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  <a:latin typeface="Times" charset="0"/>
                          <a:ea typeface="Times" charset="0"/>
                          <a:cs typeface="Times" charset="0"/>
                        </a:rPr>
                        <a:t>Coxiella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Times" charset="0"/>
                          <a:ea typeface="Times" charset="0"/>
                          <a:cs typeface="Times" charset="0"/>
                        </a:rPr>
                        <a:t>Endocarditis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12700" marR="12700" marT="12700" marB="0" anchor="b"/>
                </a:tc>
              </a:tr>
              <a:tr h="158844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Times" charset="0"/>
                          <a:ea typeface="Times" charset="0"/>
                          <a:cs typeface="Times" charset="0"/>
                        </a:rPr>
                        <a:t>Pasteurella pneumotropica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Times" charset="0"/>
                          <a:ea typeface="Times" charset="0"/>
                          <a:cs typeface="Times" charset="0"/>
                        </a:rPr>
                        <a:t>Endocarditis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12700" marR="12700" marT="12700" marB="0" anchor="b"/>
                </a:tc>
              </a:tr>
              <a:tr h="158844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Times" charset="0"/>
                          <a:ea typeface="Times" charset="0"/>
                          <a:cs typeface="Times" charset="0"/>
                        </a:rPr>
                        <a:t>Cardiobacterium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  <a:latin typeface="Times" charset="0"/>
                          <a:ea typeface="Times" charset="0"/>
                          <a:cs typeface="Times" charset="0"/>
                        </a:rPr>
                        <a:t>Endocarditis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12700" marR="12700" marT="12700" marB="0" anchor="b"/>
                </a:tc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247650" y="3463008"/>
            <a:ext cx="418782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b="1" dirty="0" smtClean="0">
                <a:latin typeface="Times" charset="0"/>
                <a:ea typeface="Times" charset="0"/>
                <a:cs typeface="Times" charset="0"/>
              </a:rPr>
              <a:t>$</a:t>
            </a:r>
            <a:r>
              <a:rPr lang="en-US" altLang="zh-CN" sz="1600" b="1" dirty="0" err="1">
                <a:latin typeface="Times" charset="0"/>
                <a:ea typeface="Times" charset="0"/>
                <a:cs typeface="Times" charset="0"/>
              </a:rPr>
              <a:t>Cardiovasular_Diseases</a:t>
            </a:r>
            <a:r>
              <a:rPr lang="zh-CN" altLang="en-US" sz="1600" b="1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600" b="1" dirty="0">
                <a:latin typeface="Times" charset="0"/>
                <a:ea typeface="Times" charset="0"/>
                <a:cs typeface="Times" charset="0"/>
              </a:rPr>
              <a:t>due</a:t>
            </a:r>
            <a:r>
              <a:rPr lang="zh-CN" altLang="en-US" sz="1600" b="1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600" b="1" dirty="0">
                <a:latin typeface="Times" charset="0"/>
                <a:ea typeface="Times" charset="0"/>
                <a:cs typeface="Times" charset="0"/>
              </a:rPr>
              <a:t>to</a:t>
            </a:r>
            <a:r>
              <a:rPr lang="zh-CN" altLang="en-US" sz="1600" b="1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600" b="1" dirty="0">
                <a:latin typeface="Times" charset="0"/>
                <a:ea typeface="Times" charset="0"/>
                <a:cs typeface="Times" charset="0"/>
              </a:rPr>
              <a:t>$Bacteria</a:t>
            </a:r>
            <a:r>
              <a:rPr lang="zh-CN" altLang="en-US" sz="1600" b="1" dirty="0">
                <a:latin typeface="Times" charset="0"/>
                <a:ea typeface="Times" charset="0"/>
                <a:cs typeface="Times" charset="0"/>
              </a:rPr>
              <a:t> </a:t>
            </a:r>
          </a:p>
          <a:p>
            <a:r>
              <a:rPr lang="en-US" altLang="zh-CN" sz="1600" b="1" dirty="0">
                <a:latin typeface="Times" charset="0"/>
                <a:ea typeface="Times" charset="0"/>
                <a:cs typeface="Times" charset="0"/>
              </a:rPr>
              <a:t>$</a:t>
            </a:r>
            <a:r>
              <a:rPr lang="en-US" altLang="zh-CN" sz="1600" b="1" dirty="0" err="1">
                <a:latin typeface="Times" charset="0"/>
                <a:ea typeface="Times" charset="0"/>
                <a:cs typeface="Times" charset="0"/>
              </a:rPr>
              <a:t>Cardiovasular_Diseases</a:t>
            </a:r>
            <a:r>
              <a:rPr lang="zh-CN" altLang="en-US" sz="1600" b="1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600" b="1" dirty="0">
                <a:latin typeface="Times" charset="0"/>
                <a:ea typeface="Times" charset="0"/>
                <a:cs typeface="Times" charset="0"/>
              </a:rPr>
              <a:t>caused</a:t>
            </a:r>
            <a:r>
              <a:rPr lang="zh-CN" altLang="en-US" sz="1600" b="1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600" b="1" dirty="0">
                <a:latin typeface="Times" charset="0"/>
                <a:ea typeface="Times" charset="0"/>
                <a:cs typeface="Times" charset="0"/>
              </a:rPr>
              <a:t>by</a:t>
            </a:r>
            <a:r>
              <a:rPr lang="zh-CN" altLang="en-US" sz="1600" b="1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600" b="1" dirty="0">
                <a:latin typeface="Times" charset="0"/>
                <a:ea typeface="Times" charset="0"/>
                <a:cs typeface="Times" charset="0"/>
              </a:rPr>
              <a:t>$</a:t>
            </a:r>
            <a:r>
              <a:rPr lang="en-US" altLang="zh-CN" sz="1600" b="1" dirty="0" smtClean="0">
                <a:latin typeface="Times" charset="0"/>
                <a:ea typeface="Times" charset="0"/>
                <a:cs typeface="Times" charset="0"/>
              </a:rPr>
              <a:t>Bacteria</a:t>
            </a:r>
            <a:endParaRPr lang="zh-CN" altLang="en-US" sz="1600" b="1" dirty="0">
              <a:latin typeface="Times" charset="0"/>
              <a:ea typeface="Times" charset="0"/>
              <a:cs typeface="Times" charset="0"/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8012530"/>
              </p:ext>
            </p:extLst>
          </p:nvPr>
        </p:nvGraphicFramePr>
        <p:xfrm>
          <a:off x="4781550" y="3823445"/>
          <a:ext cx="3924300" cy="1209040"/>
        </p:xfrm>
        <a:graphic>
          <a:graphicData uri="http://schemas.openxmlformats.org/drawingml/2006/table">
            <a:tbl>
              <a:tblPr firstRow="1" bandRow="1">
                <a:tableStyleId>{FABFCF23-3B69-468F-B69F-88F6DE6A72F2}</a:tableStyleId>
              </a:tblPr>
              <a:tblGrid>
                <a:gridCol w="1618561"/>
                <a:gridCol w="2305739"/>
              </a:tblGrid>
              <a:tr h="197341">
                <a:tc>
                  <a:txBody>
                    <a:bodyPr/>
                    <a:lstStyle/>
                    <a:p>
                      <a:r>
                        <a:rPr lang="en-US" altLang="zh-CN" sz="1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$Chemical</a:t>
                      </a:r>
                      <a:endParaRPr lang="en-US" sz="14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$</a:t>
                      </a:r>
                      <a:r>
                        <a:rPr lang="en-US" altLang="zh-CN" sz="1400" dirty="0" err="1" smtClean="0">
                          <a:latin typeface="Times" charset="0"/>
                          <a:ea typeface="Times" charset="0"/>
                          <a:cs typeface="Times" charset="0"/>
                        </a:rPr>
                        <a:t>Enzymes</a:t>
                      </a:r>
                      <a:r>
                        <a:rPr lang="en-US" altLang="zh-CN" sz="1400" baseline="0" dirty="0" err="1" smtClean="0">
                          <a:latin typeface="Times" charset="0"/>
                          <a:ea typeface="Times" charset="0"/>
                          <a:cs typeface="Times" charset="0"/>
                        </a:rPr>
                        <a:t>_and_Coenzymes</a:t>
                      </a:r>
                      <a:endParaRPr lang="en-US" sz="14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  <a:tr h="158844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  <a:latin typeface="Times" charset="0"/>
                          <a:ea typeface="Times" charset="0"/>
                          <a:cs typeface="Times" charset="0"/>
                        </a:rPr>
                        <a:t>chelerythrine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  <a:latin typeface="Times" charset="0"/>
                          <a:ea typeface="Times" charset="0"/>
                          <a:cs typeface="Times" charset="0"/>
                        </a:rPr>
                        <a:t>protein kinase C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12700" marR="12700" marT="12700" marB="0" anchor="b"/>
                </a:tc>
              </a:tr>
              <a:tr h="158844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  <a:latin typeface="Times" charset="0"/>
                          <a:ea typeface="Times" charset="0"/>
                          <a:cs typeface="Times" charset="0"/>
                        </a:rPr>
                        <a:t>fondaparinux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  <a:latin typeface="Times" charset="0"/>
                          <a:ea typeface="Times" charset="0"/>
                          <a:cs typeface="Times" charset="0"/>
                        </a:rPr>
                        <a:t>Factor </a:t>
                      </a:r>
                      <a:r>
                        <a:rPr lang="en-US" sz="1400" u="none" strike="noStrike" dirty="0" err="1">
                          <a:effectLst/>
                          <a:latin typeface="Times" charset="0"/>
                          <a:ea typeface="Times" charset="0"/>
                          <a:cs typeface="Times" charset="0"/>
                        </a:rPr>
                        <a:t>Xa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12700" marR="12700" marT="12700" marB="0" anchor="b"/>
                </a:tc>
              </a:tr>
              <a:tr h="158844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  <a:latin typeface="Times" charset="0"/>
                          <a:ea typeface="Times" charset="0"/>
                          <a:cs typeface="Times" charset="0"/>
                        </a:rPr>
                        <a:t>calphostin</a:t>
                      </a:r>
                      <a:r>
                        <a:rPr lang="en-US" sz="1400" u="none" strike="noStrike" dirty="0">
                          <a:effectLst/>
                          <a:latin typeface="Times" charset="0"/>
                          <a:ea typeface="Times" charset="0"/>
                          <a:cs typeface="Times" charset="0"/>
                        </a:rPr>
                        <a:t> C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  <a:latin typeface="Times" charset="0"/>
                          <a:ea typeface="Times" charset="0"/>
                          <a:cs typeface="Times" charset="0"/>
                        </a:rPr>
                        <a:t>protein kinase C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12700" marR="12700" marT="12700" marB="0" anchor="b"/>
                </a:tc>
              </a:tr>
              <a:tr h="158844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  <a:latin typeface="Times" charset="0"/>
                          <a:ea typeface="Times" charset="0"/>
                          <a:cs typeface="Times" charset="0"/>
                        </a:rPr>
                        <a:t>bisindolylmaleimide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  <a:latin typeface="Times" charset="0"/>
                          <a:ea typeface="Times" charset="0"/>
                          <a:cs typeface="Times" charset="0"/>
                        </a:rPr>
                        <a:t>protein kinase C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12700" marR="12700" marT="12700" marB="0" anchor="b"/>
                </a:tc>
              </a:tr>
            </a:tbl>
          </a:graphicData>
        </a:graphic>
      </p:graphicFrame>
      <p:sp>
        <p:nvSpPr>
          <p:cNvPr id="9" name="Rectangle 8"/>
          <p:cNvSpPr/>
          <p:nvPr/>
        </p:nvSpPr>
        <p:spPr>
          <a:xfrm>
            <a:off x="4781550" y="3463008"/>
            <a:ext cx="451485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b="1" dirty="0">
                <a:latin typeface="Times" charset="0"/>
                <a:ea typeface="Times" charset="0"/>
                <a:cs typeface="Times" charset="0"/>
              </a:rPr>
              <a:t>$</a:t>
            </a:r>
            <a:r>
              <a:rPr lang="en-US" altLang="zh-CN" sz="1600" b="1" dirty="0" err="1">
                <a:latin typeface="Times" charset="0"/>
                <a:ea typeface="Times" charset="0"/>
                <a:cs typeface="Times" charset="0"/>
              </a:rPr>
              <a:t>Enzymes_and_Coenzymes</a:t>
            </a:r>
            <a:r>
              <a:rPr lang="en-US" altLang="zh-CN" sz="1600" b="1" dirty="0">
                <a:latin typeface="Times" charset="0"/>
                <a:ea typeface="Times" charset="0"/>
                <a:cs typeface="Times" charset="0"/>
              </a:rPr>
              <a:t> inhibitor $Chemical</a:t>
            </a:r>
            <a:endParaRPr lang="zh-CN" altLang="en-US" sz="1600" b="1" dirty="0">
              <a:latin typeface="Times" charset="0"/>
              <a:ea typeface="Times" charset="0"/>
              <a:cs typeface="Times" charset="0"/>
            </a:endParaRP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1224846"/>
              </p:ext>
            </p:extLst>
          </p:nvPr>
        </p:nvGraphicFramePr>
        <p:xfrm>
          <a:off x="4781550" y="5456964"/>
          <a:ext cx="3886200" cy="982980"/>
        </p:xfrm>
        <a:graphic>
          <a:graphicData uri="http://schemas.openxmlformats.org/drawingml/2006/table">
            <a:tbl>
              <a:tblPr firstRow="1" bandRow="1">
                <a:tableStyleId>{FABFCF23-3B69-468F-B69F-88F6DE6A72F2}</a:tableStyleId>
              </a:tblPr>
              <a:tblGrid>
                <a:gridCol w="1633330"/>
                <a:gridCol w="2252870"/>
              </a:tblGrid>
              <a:tr h="0">
                <a:tc>
                  <a:txBody>
                    <a:bodyPr/>
                    <a:lstStyle/>
                    <a:p>
                      <a:r>
                        <a:rPr lang="en-US" altLang="zh-CN" sz="1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$Diagnosis</a:t>
                      </a:r>
                      <a:endParaRPr lang="en-US" sz="14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$Digit</a:t>
                      </a:r>
                      <a:r>
                        <a:rPr lang="zh-CN" altLang="en-US" sz="1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sz="1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$Digit</a:t>
                      </a:r>
                      <a:r>
                        <a:rPr lang="zh-CN" altLang="en-US" sz="1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sz="1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$Digit</a:t>
                      </a:r>
                      <a:endParaRPr lang="en-US" sz="14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  <a:tr h="197341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  <a:latin typeface="Times" charset="0"/>
                          <a:ea typeface="Times" charset="0"/>
                          <a:cs typeface="Times" charset="0"/>
                        </a:rPr>
                        <a:t>BMI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400" u="none" strike="noStrike" dirty="0" smtClean="0">
                          <a:effectLst/>
                          <a:latin typeface="Times" charset="0"/>
                          <a:ea typeface="Times" charset="0"/>
                          <a:cs typeface="Times" charset="0"/>
                        </a:rPr>
                        <a:t>(</a:t>
                      </a:r>
                      <a:r>
                        <a:rPr lang="hr-HR" sz="1400" u="none" strike="noStrike" dirty="0" smtClean="0">
                          <a:effectLst/>
                          <a:latin typeface="Times" charset="0"/>
                          <a:ea typeface="Times" charset="0"/>
                          <a:cs typeface="Times" charset="0"/>
                        </a:rPr>
                        <a:t>31.0</a:t>
                      </a:r>
                      <a:r>
                        <a:rPr lang="zh-CN" altLang="en-US" sz="1400" u="none" strike="noStrike" baseline="0" dirty="0" smtClean="0">
                          <a:effectLst/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sz="1400" u="none" strike="noStrike" baseline="0" dirty="0" smtClean="0">
                          <a:effectLst/>
                          <a:latin typeface="Times" charset="0"/>
                          <a:ea typeface="Times" charset="0"/>
                          <a:cs typeface="Times" charset="0"/>
                        </a:rPr>
                        <a:t>,</a:t>
                      </a:r>
                      <a:r>
                        <a:rPr lang="zh-CN" altLang="en-US" sz="1400" u="none" strike="noStrike" baseline="0" dirty="0" smtClean="0">
                          <a:effectLst/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hr-HR" sz="1400" u="none" strike="noStrike" dirty="0" smtClean="0">
                          <a:effectLst/>
                          <a:latin typeface="Times" charset="0"/>
                          <a:ea typeface="Times" charset="0"/>
                          <a:cs typeface="Times" charset="0"/>
                        </a:rPr>
                        <a:t>6.4</a:t>
                      </a:r>
                      <a:r>
                        <a:rPr lang="zh-CN" altLang="en-US" sz="1400" u="none" strike="noStrike" baseline="0" dirty="0" smtClean="0">
                          <a:effectLst/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sz="1400" u="none" strike="noStrike" baseline="0" dirty="0" smtClean="0">
                          <a:effectLst/>
                          <a:latin typeface="Times" charset="0"/>
                          <a:ea typeface="Times" charset="0"/>
                          <a:cs typeface="Times" charset="0"/>
                        </a:rPr>
                        <a:t>,</a:t>
                      </a:r>
                      <a:r>
                        <a:rPr lang="zh-CN" altLang="en-US" sz="1400" u="none" strike="noStrike" baseline="0" dirty="0" smtClean="0">
                          <a:effectLst/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hr-HR" sz="1400" u="none" strike="noStrike" dirty="0" smtClean="0">
                          <a:effectLst/>
                          <a:latin typeface="Times" charset="0"/>
                          <a:ea typeface="Times" charset="0"/>
                          <a:cs typeface="Times" charset="0"/>
                        </a:rPr>
                        <a:t>2</a:t>
                      </a:r>
                      <a:r>
                        <a:rPr lang="en-US" altLang="zh-CN" sz="1400" u="none" strike="noStrike" dirty="0" smtClean="0">
                          <a:effectLst/>
                          <a:latin typeface="Times" charset="0"/>
                          <a:ea typeface="Times" charset="0"/>
                          <a:cs typeface="Times" charset="0"/>
                        </a:rPr>
                        <a:t>)</a:t>
                      </a:r>
                      <a:endParaRPr lang="hr-HR" sz="1400" b="0" i="0" u="none" strike="noStrike" dirty="0">
                        <a:solidFill>
                          <a:srgbClr val="000000"/>
                        </a:solidFill>
                        <a:effectLst/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12700" marR="12700" marT="12700" marB="0" anchor="b"/>
                </a:tc>
              </a:tr>
              <a:tr h="197341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  <a:latin typeface="Times" charset="0"/>
                          <a:ea typeface="Times" charset="0"/>
                          <a:cs typeface="Times" charset="0"/>
                        </a:rPr>
                        <a:t>BMI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400" u="none" strike="noStrike" dirty="0" smtClean="0">
                          <a:effectLst/>
                          <a:latin typeface="Times" charset="0"/>
                          <a:ea typeface="Times" charset="0"/>
                          <a:cs typeface="Times" charset="0"/>
                        </a:rPr>
                        <a:t>(</a:t>
                      </a:r>
                      <a:r>
                        <a:rPr lang="hr-HR" sz="1400" u="none" strike="noStrike" dirty="0" smtClean="0">
                          <a:effectLst/>
                          <a:latin typeface="Times" charset="0"/>
                          <a:ea typeface="Times" charset="0"/>
                          <a:cs typeface="Times" charset="0"/>
                        </a:rPr>
                        <a:t>26</a:t>
                      </a:r>
                      <a:r>
                        <a:rPr lang="zh-CN" altLang="en-US" sz="1400" u="none" strike="noStrike" baseline="0" dirty="0" smtClean="0">
                          <a:effectLst/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sz="1400" u="none" strike="noStrike" baseline="0" dirty="0" smtClean="0">
                          <a:effectLst/>
                          <a:latin typeface="Times" charset="0"/>
                          <a:ea typeface="Times" charset="0"/>
                          <a:cs typeface="Times" charset="0"/>
                        </a:rPr>
                        <a:t>,</a:t>
                      </a:r>
                      <a:r>
                        <a:rPr lang="zh-CN" altLang="en-US" sz="1400" u="none" strike="noStrike" baseline="0" dirty="0" smtClean="0">
                          <a:effectLst/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hr-HR" sz="1400" u="none" strike="noStrike" dirty="0" smtClean="0">
                          <a:effectLst/>
                          <a:latin typeface="Times" charset="0"/>
                          <a:ea typeface="Times" charset="0"/>
                          <a:cs typeface="Times" charset="0"/>
                        </a:rPr>
                        <a:t>4</a:t>
                      </a:r>
                      <a:r>
                        <a:rPr lang="zh-CN" altLang="en-US" sz="1400" u="none" strike="noStrike" baseline="0" dirty="0" smtClean="0">
                          <a:effectLst/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sz="1400" u="none" strike="noStrike" baseline="0" dirty="0" smtClean="0">
                          <a:effectLst/>
                          <a:latin typeface="Times" charset="0"/>
                          <a:ea typeface="Times" charset="0"/>
                          <a:cs typeface="Times" charset="0"/>
                        </a:rPr>
                        <a:t>,</a:t>
                      </a:r>
                      <a:r>
                        <a:rPr lang="zh-CN" altLang="en-US" sz="1400" u="none" strike="noStrike" baseline="0" dirty="0" smtClean="0">
                          <a:effectLst/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hr-HR" sz="1400" u="none" strike="noStrike" dirty="0" smtClean="0">
                          <a:effectLst/>
                          <a:latin typeface="Times" charset="0"/>
                          <a:ea typeface="Times" charset="0"/>
                          <a:cs typeface="Times" charset="0"/>
                        </a:rPr>
                        <a:t>2</a:t>
                      </a:r>
                      <a:r>
                        <a:rPr lang="en-US" altLang="zh-CN" sz="1400" u="none" strike="noStrike" dirty="0" smtClean="0">
                          <a:effectLst/>
                          <a:latin typeface="Times" charset="0"/>
                          <a:ea typeface="Times" charset="0"/>
                          <a:cs typeface="Times" charset="0"/>
                        </a:rPr>
                        <a:t>)</a:t>
                      </a:r>
                      <a:endParaRPr lang="hr-HR" sz="1400" b="0" i="0" u="none" strike="noStrike" dirty="0">
                        <a:solidFill>
                          <a:srgbClr val="000000"/>
                        </a:solidFill>
                        <a:effectLst/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12700" marR="12700" marT="12700" marB="0" anchor="b"/>
                </a:tc>
              </a:tr>
              <a:tr h="197341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  <a:latin typeface="Times" charset="0"/>
                          <a:ea typeface="Times" charset="0"/>
                          <a:cs typeface="Times" charset="0"/>
                        </a:rPr>
                        <a:t>body mass index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400" u="none" strike="noStrike" dirty="0" smtClean="0">
                          <a:effectLst/>
                          <a:latin typeface="Times" charset="0"/>
                          <a:ea typeface="Times" charset="0"/>
                          <a:cs typeface="Times" charset="0"/>
                        </a:rPr>
                        <a:t>(</a:t>
                      </a:r>
                      <a:r>
                        <a:rPr lang="hr-HR" sz="1400" u="none" strike="noStrike" dirty="0" smtClean="0">
                          <a:effectLst/>
                          <a:latin typeface="Times" charset="0"/>
                          <a:ea typeface="Times" charset="0"/>
                          <a:cs typeface="Times" charset="0"/>
                        </a:rPr>
                        <a:t>27</a:t>
                      </a:r>
                      <a:r>
                        <a:rPr lang="zh-CN" altLang="en-US" sz="1400" u="none" strike="noStrike" baseline="0" dirty="0" smtClean="0">
                          <a:effectLst/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sz="1400" u="none" strike="noStrike" baseline="0" dirty="0" smtClean="0">
                          <a:effectLst/>
                          <a:latin typeface="Times" charset="0"/>
                          <a:ea typeface="Times" charset="0"/>
                          <a:cs typeface="Times" charset="0"/>
                        </a:rPr>
                        <a:t>,</a:t>
                      </a:r>
                      <a:r>
                        <a:rPr lang="zh-CN" altLang="en-US" sz="1400" u="none" strike="noStrike" baseline="0" dirty="0" smtClean="0">
                          <a:effectLst/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hr-HR" sz="1400" u="none" strike="noStrike" dirty="0" smtClean="0">
                          <a:effectLst/>
                          <a:latin typeface="Times" charset="0"/>
                          <a:ea typeface="Times" charset="0"/>
                          <a:cs typeface="Times" charset="0"/>
                        </a:rPr>
                        <a:t>6</a:t>
                      </a:r>
                      <a:r>
                        <a:rPr lang="zh-CN" altLang="en-US" sz="1400" u="none" strike="noStrike" baseline="0" dirty="0" smtClean="0">
                          <a:effectLst/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sz="1400" u="none" strike="noStrike" baseline="0" dirty="0" smtClean="0">
                          <a:effectLst/>
                          <a:latin typeface="Times" charset="0"/>
                          <a:ea typeface="Times" charset="0"/>
                          <a:cs typeface="Times" charset="0"/>
                        </a:rPr>
                        <a:t>,</a:t>
                      </a:r>
                      <a:r>
                        <a:rPr lang="zh-CN" altLang="en-US" sz="1400" u="none" strike="noStrike" baseline="0" dirty="0" smtClean="0">
                          <a:effectLst/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hr-HR" sz="1400" u="none" strike="noStrike" dirty="0" smtClean="0">
                          <a:effectLst/>
                          <a:latin typeface="Times" charset="0"/>
                          <a:ea typeface="Times" charset="0"/>
                          <a:cs typeface="Times" charset="0"/>
                        </a:rPr>
                        <a:t>2</a:t>
                      </a:r>
                      <a:r>
                        <a:rPr lang="en-US" altLang="zh-CN" sz="1400" u="none" strike="noStrike" dirty="0" smtClean="0">
                          <a:effectLst/>
                          <a:latin typeface="Times" charset="0"/>
                          <a:ea typeface="Times" charset="0"/>
                          <a:cs typeface="Times" charset="0"/>
                        </a:rPr>
                        <a:t>)</a:t>
                      </a:r>
                      <a:endParaRPr lang="hr-HR" sz="1400" b="0" i="0" u="none" strike="noStrike" dirty="0">
                        <a:solidFill>
                          <a:srgbClr val="000000"/>
                        </a:solidFill>
                        <a:effectLst/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12700" marR="12700" marT="12700" marB="0" anchor="b"/>
                </a:tc>
              </a:tr>
            </a:tbl>
          </a:graphicData>
        </a:graphic>
      </p:graphicFrame>
      <p:sp>
        <p:nvSpPr>
          <p:cNvPr id="11" name="Rectangle 10"/>
          <p:cNvSpPr/>
          <p:nvPr/>
        </p:nvSpPr>
        <p:spPr>
          <a:xfrm>
            <a:off x="4724400" y="5075532"/>
            <a:ext cx="40767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b="1" dirty="0" smtClean="0">
                <a:latin typeface="Times" charset="0"/>
                <a:ea typeface="Times" charset="0"/>
                <a:cs typeface="Times" charset="0"/>
              </a:rPr>
              <a:t>$Diagnosis</a:t>
            </a:r>
            <a:r>
              <a:rPr lang="zh-CN" altLang="en-US" sz="16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600" b="1" dirty="0" smtClean="0">
                <a:latin typeface="Times" charset="0"/>
                <a:ea typeface="Times" charset="0"/>
                <a:cs typeface="Times" charset="0"/>
              </a:rPr>
              <a:t>:</a:t>
            </a:r>
            <a:r>
              <a:rPr lang="zh-CN" altLang="en-US" sz="16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600" b="1" dirty="0" smtClean="0">
                <a:latin typeface="Times" charset="0"/>
                <a:ea typeface="Times" charset="0"/>
                <a:cs typeface="Times" charset="0"/>
              </a:rPr>
              <a:t>$Digit </a:t>
            </a:r>
            <a:r>
              <a:rPr lang="en-US" altLang="zh-CN" sz="1600" b="1" dirty="0">
                <a:latin typeface="Times" charset="0"/>
                <a:ea typeface="Times" charset="0"/>
                <a:cs typeface="Times" charset="0"/>
              </a:rPr>
              <a:t>+/- $Digit kg/m ( $Digit </a:t>
            </a:r>
            <a:r>
              <a:rPr lang="en-US" altLang="zh-CN" sz="1600" b="1" dirty="0" smtClean="0">
                <a:latin typeface="Times" charset="0"/>
                <a:ea typeface="Times" charset="0"/>
                <a:cs typeface="Times" charset="0"/>
              </a:rPr>
              <a:t>)</a:t>
            </a:r>
            <a:endParaRPr lang="zh-CN" altLang="en-US" sz="1600" b="1" dirty="0">
              <a:latin typeface="Times" charset="0"/>
              <a:ea typeface="Times" charset="0"/>
              <a:cs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824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Methodology:</a:t>
            </a:r>
            <a:r>
              <a:rPr lang="zh-CN" altLang="en-US" dirty="0" smtClean="0"/>
              <a:t> </a:t>
            </a:r>
            <a:r>
              <a:rPr lang="en-US" altLang="zh-CN" dirty="0" smtClean="0"/>
              <a:t>Why</a:t>
            </a:r>
            <a:r>
              <a:rPr lang="zh-CN" altLang="en-US" dirty="0" smtClean="0"/>
              <a:t> </a:t>
            </a:r>
            <a:r>
              <a:rPr lang="en-US" altLang="zh-CN" dirty="0" smtClean="0"/>
              <a:t>Data-Driven?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>
            <a:normAutofit/>
          </a:bodyPr>
          <a:lstStyle/>
          <a:p>
            <a:endParaRPr lang="zh-CN" altLang="en-US" sz="2400" dirty="0" smtClean="0"/>
          </a:p>
          <a:p>
            <a:endParaRPr lang="zh-CN" altLang="en-US" sz="2400" dirty="0" smtClean="0"/>
          </a:p>
          <a:p>
            <a:endParaRPr lang="zh-CN" altLang="en-US" sz="2400" dirty="0"/>
          </a:p>
          <a:p>
            <a:endParaRPr lang="zh-CN" altLang="en-US" sz="2400" dirty="0" smtClean="0"/>
          </a:p>
          <a:p>
            <a:pPr marL="0" indent="0">
              <a:buNone/>
            </a:pPr>
            <a:endParaRPr lang="zh-CN" altLang="en-US" sz="2400" i="1" dirty="0" smtClean="0"/>
          </a:p>
          <a:p>
            <a:r>
              <a:rPr lang="en-US" altLang="zh-CN" sz="2400" i="1" dirty="0" smtClean="0"/>
              <a:t>Applications.</a:t>
            </a:r>
            <a:r>
              <a:rPr lang="zh-CN" altLang="en-US" sz="2400" i="1" dirty="0" smtClean="0"/>
              <a:t> </a:t>
            </a:r>
            <a:r>
              <a:rPr lang="en-US" altLang="zh-CN" sz="2400" dirty="0"/>
              <a:t>R</a:t>
            </a:r>
            <a:r>
              <a:rPr lang="en-US" altLang="zh-CN" sz="2400" dirty="0" smtClean="0"/>
              <a:t>ecommender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systems,</a:t>
            </a:r>
            <a:r>
              <a:rPr lang="zh-CN" altLang="en-US" sz="2400" dirty="0"/>
              <a:t> </a:t>
            </a:r>
            <a:r>
              <a:rPr lang="en-US" altLang="zh-CN" sz="2400" dirty="0" smtClean="0"/>
              <a:t>fraud/spam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detection.</a:t>
            </a:r>
            <a:endParaRPr lang="zh-CN" altLang="en-US" sz="2400" dirty="0" smtClean="0"/>
          </a:p>
          <a:p>
            <a:r>
              <a:rPr lang="en-US" altLang="zh-CN" sz="2400" i="1" dirty="0" smtClean="0"/>
              <a:t>Representation.</a:t>
            </a:r>
            <a:r>
              <a:rPr lang="zh-CN" altLang="en-US" sz="2400" i="1" dirty="0" smtClean="0"/>
              <a:t> </a:t>
            </a:r>
            <a:r>
              <a:rPr lang="en-US" altLang="zh-CN" sz="2400" b="1" dirty="0" smtClean="0"/>
              <a:t>B</a:t>
            </a:r>
            <a:r>
              <a:rPr lang="en-US" altLang="zh-CN" sz="2400" dirty="0" smtClean="0"/>
              <a:t>ehavior</a:t>
            </a:r>
            <a:r>
              <a:rPr lang="zh-CN" altLang="en-US" sz="2400" dirty="0" smtClean="0"/>
              <a:t> </a:t>
            </a:r>
            <a:r>
              <a:rPr lang="en-US" altLang="zh-CN" sz="2400" b="1" dirty="0" smtClean="0"/>
              <a:t>N</a:t>
            </a:r>
            <a:r>
              <a:rPr lang="en-US" altLang="zh-CN" sz="2400" dirty="0" smtClean="0"/>
              <a:t>etwork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for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interaction.</a:t>
            </a:r>
            <a:endParaRPr lang="zh-CN" altLang="en-US" sz="2000" dirty="0" smtClean="0"/>
          </a:p>
          <a:p>
            <a:pPr lvl="1"/>
            <a:r>
              <a:rPr lang="en-US" altLang="zh-CN" sz="2000" b="1" dirty="0" smtClean="0"/>
              <a:t>Nodes:</a:t>
            </a:r>
            <a:r>
              <a:rPr lang="zh-CN" altLang="en-US" sz="2000" b="1" dirty="0" smtClean="0"/>
              <a:t> </a:t>
            </a:r>
            <a:r>
              <a:rPr lang="en-US" altLang="zh-CN" sz="2000" dirty="0" smtClean="0"/>
              <a:t>users/authors,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items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(</a:t>
            </a:r>
            <a:r>
              <a:rPr lang="en-US" altLang="zh-CN" sz="2000" i="1" dirty="0" smtClean="0"/>
              <a:t>e.g.</a:t>
            </a:r>
            <a:r>
              <a:rPr lang="en-US" altLang="zh-CN" sz="2000" dirty="0" smtClean="0"/>
              <a:t>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products,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tweets,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papers)</a:t>
            </a:r>
            <a:r>
              <a:rPr lang="en-US" altLang="zh-CN" sz="2000" dirty="0"/>
              <a:t>,</a:t>
            </a:r>
            <a:r>
              <a:rPr lang="zh-CN" altLang="en-US" sz="2000" dirty="0" smtClean="0"/>
              <a:t> </a:t>
            </a:r>
            <a:r>
              <a:rPr lang="en-US" altLang="zh-CN" sz="2000" i="1" dirty="0" smtClean="0"/>
              <a:t>etc.</a:t>
            </a:r>
            <a:endParaRPr lang="zh-CN" altLang="en-US" sz="2000" i="1" dirty="0" smtClean="0"/>
          </a:p>
          <a:p>
            <a:pPr lvl="1"/>
            <a:r>
              <a:rPr lang="en-US" altLang="zh-CN" sz="2000" b="1" dirty="0" smtClean="0"/>
              <a:t>Links:</a:t>
            </a:r>
            <a:r>
              <a:rPr lang="zh-CN" altLang="en-US" sz="2000" b="1" dirty="0" smtClean="0"/>
              <a:t> </a:t>
            </a:r>
            <a:r>
              <a:rPr lang="en-US" altLang="zh-CN" sz="2000" dirty="0" smtClean="0"/>
              <a:t>(interaction)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following,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purchasing,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tweeting,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publishing,</a:t>
            </a:r>
            <a:r>
              <a:rPr lang="zh-CN" altLang="en-US" sz="2000" dirty="0" smtClean="0"/>
              <a:t> </a:t>
            </a:r>
            <a:r>
              <a:rPr lang="en-US" altLang="zh-CN" sz="2000" i="1" dirty="0"/>
              <a:t>etc.</a:t>
            </a:r>
            <a:endParaRPr lang="zh-CN" altLang="en-US" sz="2000" i="1" dirty="0"/>
          </a:p>
          <a:p>
            <a:pPr lvl="1"/>
            <a:r>
              <a:rPr lang="en-US" altLang="zh-CN" sz="2000" b="1" dirty="0" smtClean="0"/>
              <a:t>Node</a:t>
            </a:r>
            <a:r>
              <a:rPr lang="zh-CN" altLang="en-US" sz="2000" b="1" dirty="0" smtClean="0"/>
              <a:t> </a:t>
            </a:r>
            <a:r>
              <a:rPr lang="en-US" altLang="zh-CN" sz="2000" b="1" dirty="0"/>
              <a:t>a</a:t>
            </a:r>
            <a:r>
              <a:rPr lang="en-US" altLang="zh-CN" sz="2000" b="1" dirty="0" smtClean="0"/>
              <a:t>ttributes:</a:t>
            </a:r>
            <a:r>
              <a:rPr lang="zh-CN" altLang="en-US" sz="2000" b="1" dirty="0" smtClean="0"/>
              <a:t> </a:t>
            </a:r>
            <a:r>
              <a:rPr lang="en-US" altLang="zh-CN" sz="2000" dirty="0" smtClean="0"/>
              <a:t>user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profiles,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item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properties/features,</a:t>
            </a:r>
            <a:r>
              <a:rPr lang="zh-CN" altLang="en-US" sz="2000" dirty="0" smtClean="0"/>
              <a:t> </a:t>
            </a:r>
            <a:r>
              <a:rPr lang="en-US" altLang="zh-CN" sz="2000" i="1" dirty="0" smtClean="0"/>
              <a:t>etc.</a:t>
            </a:r>
            <a:endParaRPr lang="zh-CN" altLang="en-US" sz="2000" dirty="0" smtClean="0"/>
          </a:p>
          <a:p>
            <a:pPr lvl="1"/>
            <a:r>
              <a:rPr lang="en-US" altLang="zh-CN" sz="2000" b="1" dirty="0" smtClean="0"/>
              <a:t>Link</a:t>
            </a:r>
            <a:r>
              <a:rPr lang="zh-CN" altLang="en-US" sz="2000" b="1" dirty="0" smtClean="0"/>
              <a:t> </a:t>
            </a:r>
            <a:r>
              <a:rPr lang="en-US" altLang="zh-CN" sz="2000" b="1" dirty="0" smtClean="0"/>
              <a:t>attributes:</a:t>
            </a:r>
            <a:r>
              <a:rPr lang="zh-CN" altLang="en-US" sz="2000" b="1" dirty="0" smtClean="0"/>
              <a:t> </a:t>
            </a:r>
            <a:r>
              <a:rPr lang="en-US" altLang="zh-CN" sz="2000" dirty="0" smtClean="0"/>
              <a:t>similarity,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distance,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weight</a:t>
            </a:r>
            <a:r>
              <a:rPr lang="en-US" altLang="zh-CN" sz="2000" dirty="0"/>
              <a:t>,</a:t>
            </a:r>
            <a:r>
              <a:rPr lang="zh-CN" altLang="en-US" sz="2000" dirty="0"/>
              <a:t> </a:t>
            </a:r>
            <a:r>
              <a:rPr lang="en-US" altLang="zh-CN" sz="2000" i="1" dirty="0"/>
              <a:t>etc</a:t>
            </a:r>
            <a:r>
              <a:rPr lang="en-US" altLang="zh-CN" sz="2000" i="1" dirty="0" smtClean="0"/>
              <a:t>.</a:t>
            </a:r>
            <a:endParaRPr lang="zh-CN" alt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6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601000" y="1484513"/>
            <a:ext cx="224933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Experience-Driven</a:t>
            </a:r>
            <a:endParaRPr lang="en-US" sz="2000" b="1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193886" y="1484513"/>
            <a:ext cx="155202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Data-Driven</a:t>
            </a:r>
            <a:endParaRPr lang="en-US" sz="2000" b="1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0" name="Rectangle 9"/>
          <p:cNvSpPr>
            <a:spLocks noChangeAspect="1"/>
          </p:cNvSpPr>
          <p:nvPr/>
        </p:nvSpPr>
        <p:spPr>
          <a:xfrm>
            <a:off x="691280" y="1952761"/>
            <a:ext cx="2743200" cy="457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Observation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1" name="Rectangle 10"/>
          <p:cNvSpPr>
            <a:spLocks noChangeAspect="1"/>
          </p:cNvSpPr>
          <p:nvPr/>
        </p:nvSpPr>
        <p:spPr>
          <a:xfrm>
            <a:off x="691280" y="2589350"/>
            <a:ext cx="2743200" cy="4572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smtClean="0">
                <a:latin typeface="Times" charset="0"/>
                <a:ea typeface="Times" charset="0"/>
                <a:cs typeface="Times" charset="0"/>
              </a:rPr>
              <a:t>Representation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2" name="Rectangle 11"/>
          <p:cNvSpPr>
            <a:spLocks noChangeAspect="1"/>
          </p:cNvSpPr>
          <p:nvPr/>
        </p:nvSpPr>
        <p:spPr>
          <a:xfrm>
            <a:off x="691280" y="3225939"/>
            <a:ext cx="2743200" cy="4572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Models/Algorithms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7624" y="1952761"/>
            <a:ext cx="457200" cy="4572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7624" y="2589350"/>
            <a:ext cx="457200" cy="4572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7624" y="3225939"/>
            <a:ext cx="457200" cy="4572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3289" y="2589350"/>
            <a:ext cx="457200" cy="4572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8272" y="3225939"/>
            <a:ext cx="467233" cy="4572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3289" y="1952761"/>
            <a:ext cx="457200" cy="457200"/>
          </a:xfrm>
          <a:prstGeom prst="rect">
            <a:avLst/>
          </a:prstGeom>
        </p:spPr>
      </p:pic>
      <p:sp>
        <p:nvSpPr>
          <p:cNvPr id="21" name="Right Arrow 20"/>
          <p:cNvSpPr>
            <a:spLocks/>
          </p:cNvSpPr>
          <p:nvPr/>
        </p:nvSpPr>
        <p:spPr>
          <a:xfrm rot="10800000">
            <a:off x="7343384" y="2703650"/>
            <a:ext cx="457200" cy="228600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/>
          <p:cNvSpPr>
            <a:spLocks/>
          </p:cNvSpPr>
          <p:nvPr/>
        </p:nvSpPr>
        <p:spPr>
          <a:xfrm rot="12740329">
            <a:off x="7346664" y="2353233"/>
            <a:ext cx="457200" cy="228600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Arrow 23"/>
          <p:cNvSpPr>
            <a:spLocks/>
          </p:cNvSpPr>
          <p:nvPr/>
        </p:nvSpPr>
        <p:spPr>
          <a:xfrm rot="8688427">
            <a:off x="7367475" y="3023619"/>
            <a:ext cx="457200" cy="228600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/>
          <p:cNvSpPr>
            <a:spLocks/>
          </p:cNvSpPr>
          <p:nvPr/>
        </p:nvSpPr>
        <p:spPr>
          <a:xfrm rot="5400000">
            <a:off x="1989916" y="2320713"/>
            <a:ext cx="137160" cy="365760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/>
          <p:cNvSpPr>
            <a:spLocks/>
          </p:cNvSpPr>
          <p:nvPr/>
        </p:nvSpPr>
        <p:spPr>
          <a:xfrm rot="5400000">
            <a:off x="1989916" y="2957231"/>
            <a:ext cx="137160" cy="365760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0584" y="2473526"/>
            <a:ext cx="688848" cy="688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411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21" grpId="0" animBg="1"/>
      <p:bldP spid="23" grpId="0" animBg="1"/>
      <p:bldP spid="24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4846305" y="3286696"/>
            <a:ext cx="2266950" cy="100307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Data-Driven</a:t>
            </a:r>
            <a:endParaRPr lang="zh-CN" altLang="en-US" sz="2000" dirty="0" smtClean="0">
              <a:latin typeface="Times" charset="0"/>
              <a:ea typeface="Times" charset="0"/>
              <a:cs typeface="Times" charset="0"/>
            </a:endParaRPr>
          </a:p>
          <a:p>
            <a:pPr algn="ctr"/>
            <a:endParaRPr lang="zh-CN" altLang="en-US" sz="2000" dirty="0">
              <a:latin typeface="Times" charset="0"/>
              <a:ea typeface="Times" charset="0"/>
              <a:cs typeface="Times" charset="0"/>
            </a:endParaRPr>
          </a:p>
          <a:p>
            <a:pPr algn="ctr"/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Submission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Insights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b="1" dirty="0" smtClean="0"/>
              <a:t>M.</a:t>
            </a:r>
            <a:r>
              <a:rPr lang="zh-CN" altLang="en-US" sz="2400" b="1" dirty="0" smtClean="0"/>
              <a:t> </a:t>
            </a:r>
            <a:r>
              <a:rPr lang="en-US" altLang="zh-CN" sz="2400" b="1" dirty="0" smtClean="0"/>
              <a:t>Jiang</a:t>
            </a:r>
            <a:r>
              <a:rPr lang="en-US" altLang="zh-CN" sz="2400" dirty="0" smtClean="0"/>
              <a:t>,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J.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Shang,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T.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Cassidy</a:t>
            </a:r>
            <a:r>
              <a:rPr lang="zh-CN" altLang="en-US" sz="2400" dirty="0" smtClean="0"/>
              <a:t> </a:t>
            </a:r>
            <a:r>
              <a:rPr lang="en-US" altLang="zh-CN" sz="2000" dirty="0" smtClean="0"/>
              <a:t>(ARL-ALC)</a:t>
            </a:r>
            <a:r>
              <a:rPr lang="en-US" altLang="zh-CN" sz="2400" dirty="0" smtClean="0"/>
              <a:t>,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L.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M.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Kaplan</a:t>
            </a:r>
            <a:r>
              <a:rPr lang="zh-CN" altLang="en-US" sz="2400" dirty="0" smtClean="0"/>
              <a:t> </a:t>
            </a:r>
            <a:r>
              <a:rPr lang="en-US" altLang="zh-CN" sz="2000" dirty="0" smtClean="0"/>
              <a:t>(ARL-ALC)</a:t>
            </a:r>
            <a:r>
              <a:rPr lang="en-US" altLang="zh-CN" sz="2400" dirty="0" smtClean="0"/>
              <a:t>,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T.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P.</a:t>
            </a:r>
            <a:r>
              <a:rPr lang="zh-CN" altLang="en-US" sz="2400" dirty="0" smtClean="0"/>
              <a:t> </a:t>
            </a:r>
            <a:r>
              <a:rPr lang="en-US" altLang="zh-CN" sz="2400" dirty="0" err="1" smtClean="0"/>
              <a:t>Hanratty</a:t>
            </a:r>
            <a:r>
              <a:rPr lang="zh-CN" altLang="en-US" sz="2400" dirty="0" smtClean="0"/>
              <a:t> </a:t>
            </a:r>
            <a:r>
              <a:rPr lang="en-US" altLang="zh-CN" sz="2000" dirty="0" smtClean="0"/>
              <a:t>(ARL-APG)</a:t>
            </a:r>
            <a:r>
              <a:rPr lang="en-US" altLang="zh-CN" sz="2400" dirty="0" smtClean="0"/>
              <a:t>,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J.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Han.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“</a:t>
            </a:r>
            <a:r>
              <a:rPr lang="en-US" altLang="zh-CN" sz="2400" dirty="0" err="1" smtClean="0"/>
              <a:t>MetaPAD</a:t>
            </a:r>
            <a:r>
              <a:rPr lang="en-US" altLang="zh-CN" sz="2400" dirty="0" smtClean="0"/>
              <a:t>: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Meta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Pattern-driven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Attribute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Discovery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in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Massive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Text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Corpora”. Submitted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to</a:t>
            </a:r>
            <a:r>
              <a:rPr lang="zh-CN" altLang="en-US" sz="2400" dirty="0" smtClean="0"/>
              <a:t> </a:t>
            </a:r>
            <a:r>
              <a:rPr lang="en-US" altLang="zh-CN" sz="2400" i="1" dirty="0" smtClean="0"/>
              <a:t>WSDM</a:t>
            </a:r>
            <a:r>
              <a:rPr lang="zh-CN" altLang="en-US" sz="2400" i="1" dirty="0" smtClean="0"/>
              <a:t> </a:t>
            </a:r>
            <a:r>
              <a:rPr lang="en-US" altLang="zh-CN" sz="2400" i="1" dirty="0" smtClean="0"/>
              <a:t>2017</a:t>
            </a:r>
            <a:r>
              <a:rPr lang="en-US" altLang="zh-CN" sz="2400" dirty="0" smtClean="0"/>
              <a:t>.</a:t>
            </a:r>
            <a:endParaRPr lang="zh-CN" altLang="en-US" sz="2400" dirty="0" smtClean="0"/>
          </a:p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pPr/>
              <a:t>60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226930" y="4206359"/>
            <a:ext cx="2171700" cy="35445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Phrase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mining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3500" y="4383587"/>
            <a:ext cx="1892300" cy="418123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NLP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>
                <a:latin typeface="Times" charset="0"/>
                <a:ea typeface="Times" charset="0"/>
                <a:cs typeface="Times" charset="0"/>
              </a:rPr>
              <a:t>c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ommunity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226930" y="4624482"/>
            <a:ext cx="2171700" cy="35445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Typing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226930" y="5042605"/>
            <a:ext cx="2171700" cy="35445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Slot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filling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226930" y="3788236"/>
            <a:ext cx="2171700" cy="35445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Entity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recognition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226930" y="5460728"/>
            <a:ext cx="2171700" cy="35445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Attribute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discovery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134883" y="3682727"/>
            <a:ext cx="2352647" cy="2656867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226930" y="5878851"/>
            <a:ext cx="2171700" cy="35445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s-IS" altLang="zh-CN" sz="2000" dirty="0" smtClean="0">
                <a:latin typeface="Times" charset="0"/>
                <a:ea typeface="Times" charset="0"/>
                <a:cs typeface="Times" charset="0"/>
              </a:rPr>
              <a:t>……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033630" y="3699545"/>
            <a:ext cx="1892300" cy="418123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Meta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Pattern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837" y="3433611"/>
            <a:ext cx="1795261" cy="1712328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70003" y="4060236"/>
            <a:ext cx="1793154" cy="1712328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5133591" y="4681419"/>
            <a:ext cx="3253120" cy="1243829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Attributed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information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network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construction</a:t>
            </a:r>
            <a:endParaRPr lang="zh-CN" altLang="en-US" sz="2000" b="1" dirty="0" smtClean="0">
              <a:latin typeface="Times" charset="0"/>
              <a:ea typeface="Times" charset="0"/>
              <a:cs typeface="Times" charset="0"/>
            </a:endParaRPr>
          </a:p>
          <a:p>
            <a:pPr algn="ctr"/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Structuring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tweets,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product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reviews,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papers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into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networks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2" name="Down Arrow 21"/>
          <p:cNvSpPr/>
          <p:nvPr/>
        </p:nvSpPr>
        <p:spPr>
          <a:xfrm rot="16200000">
            <a:off x="4593071" y="5009780"/>
            <a:ext cx="484632" cy="566147"/>
          </a:xfrm>
          <a:prstGeom prst="downArrow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7509156" y="3093813"/>
            <a:ext cx="1514475" cy="65472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Distant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supervision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7509156" y="3839296"/>
            <a:ext cx="1514475" cy="65472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Data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redundancy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15" name="Elbow Connector 14"/>
          <p:cNvCxnSpPr>
            <a:stCxn id="14" idx="3"/>
            <a:endCxn id="23" idx="1"/>
          </p:cNvCxnSpPr>
          <p:nvPr/>
        </p:nvCxnSpPr>
        <p:spPr>
          <a:xfrm flipV="1">
            <a:off x="6925930" y="3421174"/>
            <a:ext cx="583226" cy="487433"/>
          </a:xfrm>
          <a:prstGeom prst="bentConnector3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24"/>
          <p:cNvCxnSpPr>
            <a:stCxn id="14" idx="3"/>
            <a:endCxn id="24" idx="1"/>
          </p:cNvCxnSpPr>
          <p:nvPr/>
        </p:nvCxnSpPr>
        <p:spPr>
          <a:xfrm>
            <a:off x="6925930" y="3908607"/>
            <a:ext cx="583226" cy="258050"/>
          </a:xfrm>
          <a:prstGeom prst="bentConnector3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2306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21" grpId="0" animBg="1"/>
      <p:bldP spid="22" grpId="0" animBg="1"/>
      <p:bldP spid="23" grpId="0" animBg="1"/>
      <p:bldP spid="24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Finding Truth</a:t>
            </a:r>
            <a:r>
              <a:rPr lang="zh-CN" altLang="en-US" dirty="0" smtClean="0"/>
              <a:t> </a:t>
            </a:r>
            <a:r>
              <a:rPr lang="en-US" altLang="zh-CN" dirty="0" smtClean="0"/>
              <a:t>when</a:t>
            </a:r>
            <a:r>
              <a:rPr lang="zh-CN" altLang="en-US" dirty="0" smtClean="0"/>
              <a:t> </a:t>
            </a:r>
            <a:r>
              <a:rPr lang="en-US" altLang="zh-CN" dirty="0" smtClean="0"/>
              <a:t>Structuring</a:t>
            </a:r>
            <a:endParaRPr lang="en-US" dirty="0"/>
          </a:p>
        </p:txBody>
      </p:sp>
      <p:sp>
        <p:nvSpPr>
          <p:cNvPr id="96" name="Content Placeholder 9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 smtClean="0"/>
              <a:t>Modeling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“source”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reliability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[Gao</a:t>
            </a:r>
            <a:r>
              <a:rPr lang="zh-CN" altLang="en-US" sz="2400" dirty="0" smtClean="0"/>
              <a:t> </a:t>
            </a:r>
            <a:r>
              <a:rPr lang="en-US" altLang="zh-CN" sz="2400" i="1" dirty="0" smtClean="0"/>
              <a:t>et</a:t>
            </a:r>
            <a:r>
              <a:rPr lang="zh-CN" altLang="en-US" sz="2400" i="1" dirty="0" smtClean="0"/>
              <a:t> </a:t>
            </a:r>
            <a:r>
              <a:rPr lang="en-US" altLang="zh-CN" sz="2400" i="1" dirty="0" smtClean="0"/>
              <a:t>al</a:t>
            </a:r>
            <a:r>
              <a:rPr lang="en-US" altLang="zh-CN" sz="2400" dirty="0" smtClean="0"/>
              <a:t>.]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pPr/>
              <a:t>61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916065"/>
              </p:ext>
            </p:extLst>
          </p:nvPr>
        </p:nvGraphicFramePr>
        <p:xfrm>
          <a:off x="293914" y="2463694"/>
          <a:ext cx="4134053" cy="3352800"/>
        </p:xfrm>
        <a:graphic>
          <a:graphicData uri="http://schemas.openxmlformats.org/drawingml/2006/table">
            <a:tbl>
              <a:tblPr firstRow="1" bandRow="1">
                <a:tableStyleId>{FABFCF23-3B69-468F-B69F-88F6DE6A72F2}</a:tableStyleId>
              </a:tblPr>
              <a:tblGrid>
                <a:gridCol w="3040272"/>
                <a:gridCol w="1093781"/>
              </a:tblGrid>
              <a:tr h="134004">
                <a:tc>
                  <a:txBody>
                    <a:bodyPr/>
                    <a:lstStyle/>
                    <a:p>
                      <a:r>
                        <a:rPr lang="en-US" altLang="zh-CN" sz="1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Meta</a:t>
                      </a:r>
                      <a:r>
                        <a:rPr lang="zh-CN" altLang="en-US" sz="1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sz="1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Pattern</a:t>
                      </a:r>
                      <a:endParaRPr lang="en-US" sz="14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Acc.</a:t>
                      </a:r>
                      <a:r>
                        <a:rPr lang="zh-CN" altLang="en-US" sz="1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sz="1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(FP/P)</a:t>
                      </a:r>
                      <a:endParaRPr lang="en-US" sz="14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  <a:tr h="134004">
                <a:tc>
                  <a:txBody>
                    <a:bodyPr/>
                    <a:lstStyle/>
                    <a:p>
                      <a:r>
                        <a:rPr lang="en-US" altLang="zh-CN" sz="1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$Country</a:t>
                      </a:r>
                      <a:r>
                        <a:rPr lang="zh-CN" altLang="en-US" sz="1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sz="1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’s</a:t>
                      </a:r>
                      <a:r>
                        <a:rPr lang="zh-CN" altLang="en-US" sz="1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sz="1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President</a:t>
                      </a:r>
                      <a:r>
                        <a:rPr lang="zh-CN" altLang="en-US" sz="1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sz="1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$President</a:t>
                      </a:r>
                      <a:endParaRPr lang="en-US" sz="14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0.984</a:t>
                      </a:r>
                      <a:r>
                        <a:rPr lang="zh-CN" altLang="en-US" sz="1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sz="1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(1/61)</a:t>
                      </a:r>
                      <a:endParaRPr lang="en-US" sz="14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  <a:tr h="134004">
                <a:tc>
                  <a:txBody>
                    <a:bodyPr/>
                    <a:lstStyle/>
                    <a:p>
                      <a:r>
                        <a:rPr lang="en-US" altLang="zh-CN" sz="1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President</a:t>
                      </a:r>
                      <a:r>
                        <a:rPr lang="zh-CN" altLang="en-US" sz="1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sz="1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$President</a:t>
                      </a:r>
                      <a:r>
                        <a:rPr lang="zh-CN" altLang="en-US" sz="1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sz="1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of</a:t>
                      </a:r>
                      <a:r>
                        <a:rPr lang="zh-CN" altLang="en-US" sz="1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sz="1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$Country</a:t>
                      </a:r>
                      <a:endParaRPr lang="en-US" sz="14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1.000</a:t>
                      </a:r>
                      <a:r>
                        <a:rPr lang="zh-CN" altLang="en-US" sz="1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sz="1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(0/24)</a:t>
                      </a:r>
                      <a:endParaRPr lang="zh-CN" altLang="en-US" sz="1400" dirty="0" smtClean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  <a:tr h="134004">
                <a:tc>
                  <a:txBody>
                    <a:bodyPr/>
                    <a:lstStyle/>
                    <a:p>
                      <a:r>
                        <a:rPr lang="en-US" altLang="zh-CN" sz="1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$Country</a:t>
                      </a:r>
                      <a:r>
                        <a:rPr lang="zh-CN" altLang="en-US" sz="1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sz="1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’s</a:t>
                      </a:r>
                      <a:r>
                        <a:rPr lang="zh-CN" altLang="en-US" sz="1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sz="1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President</a:t>
                      </a:r>
                      <a:r>
                        <a:rPr lang="zh-CN" altLang="en-US" sz="1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sz="1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$President</a:t>
                      </a:r>
                      <a:r>
                        <a:rPr lang="zh-CN" altLang="en-US" sz="1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sz="1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,</a:t>
                      </a:r>
                      <a:endParaRPr lang="en-US" sz="14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1.000</a:t>
                      </a:r>
                      <a:r>
                        <a:rPr lang="zh-CN" altLang="en-US" sz="1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sz="1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(0/16)</a:t>
                      </a:r>
                      <a:endParaRPr lang="en-US" sz="14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  <a:tr h="134004">
                <a:tc>
                  <a:txBody>
                    <a:bodyPr/>
                    <a:lstStyle/>
                    <a:p>
                      <a:r>
                        <a:rPr lang="en-US" altLang="zh-CN" sz="1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”</a:t>
                      </a:r>
                      <a:r>
                        <a:rPr lang="zh-CN" altLang="en-US" sz="1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sz="1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$Country</a:t>
                      </a:r>
                      <a:r>
                        <a:rPr lang="zh-CN" altLang="en-US" sz="1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sz="1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President</a:t>
                      </a:r>
                      <a:r>
                        <a:rPr lang="zh-CN" altLang="en-US" sz="1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sz="1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$President</a:t>
                      </a:r>
                      <a:endParaRPr lang="en-US" sz="14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1.000</a:t>
                      </a:r>
                      <a:r>
                        <a:rPr lang="zh-CN" altLang="en-US" sz="1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sz="1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(0/7)</a:t>
                      </a:r>
                      <a:endParaRPr lang="en-US" sz="14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  <a:tr h="134004">
                <a:tc>
                  <a:txBody>
                    <a:bodyPr/>
                    <a:lstStyle/>
                    <a:p>
                      <a:r>
                        <a:rPr lang="is-IS" altLang="zh-CN" sz="1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…</a:t>
                      </a:r>
                      <a:endParaRPr lang="en-US" sz="14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altLang="zh-CN" sz="1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…</a:t>
                      </a:r>
                      <a:endParaRPr lang="en-US" sz="14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  <a:tr h="13400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President</a:t>
                      </a:r>
                      <a:r>
                        <a:rPr lang="zh-CN" altLang="en-US" sz="1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sz="1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$President</a:t>
                      </a:r>
                      <a:r>
                        <a:rPr lang="zh-CN" altLang="en-US" sz="1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sz="1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said</a:t>
                      </a:r>
                      <a:r>
                        <a:rPr lang="zh-CN" altLang="en-US" sz="1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sz="1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$Country</a:t>
                      </a:r>
                      <a:endParaRPr lang="en-US" sz="1400" dirty="0" smtClean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0.833</a:t>
                      </a:r>
                      <a:r>
                        <a:rPr lang="zh-CN" altLang="en-US" sz="1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sz="1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(1/6)</a:t>
                      </a:r>
                      <a:endParaRPr lang="en-US" sz="1400" dirty="0" smtClean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  <a:tr h="134004">
                <a:tc>
                  <a:txBody>
                    <a:bodyPr/>
                    <a:lstStyle/>
                    <a:p>
                      <a:r>
                        <a:rPr lang="en-US" altLang="zh-CN" sz="1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$Country</a:t>
                      </a:r>
                      <a:r>
                        <a:rPr lang="zh-CN" altLang="en-US" sz="1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sz="1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President</a:t>
                      </a:r>
                      <a:r>
                        <a:rPr lang="zh-CN" altLang="en-US" sz="1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sz="1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$President</a:t>
                      </a:r>
                      <a:endParaRPr lang="en-US" sz="14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0.807</a:t>
                      </a:r>
                      <a:r>
                        <a:rPr lang="zh-CN" altLang="en-US" sz="1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sz="1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(16/83)</a:t>
                      </a:r>
                      <a:endParaRPr lang="en-US" sz="14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  <a:tr h="134004">
                <a:tc>
                  <a:txBody>
                    <a:bodyPr/>
                    <a:lstStyle/>
                    <a:p>
                      <a:r>
                        <a:rPr lang="en-US" altLang="zh-CN" sz="1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$Country</a:t>
                      </a:r>
                      <a:r>
                        <a:rPr lang="zh-CN" altLang="en-US" sz="1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sz="1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,</a:t>
                      </a:r>
                      <a:r>
                        <a:rPr lang="zh-CN" altLang="en-US" sz="1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sz="1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President</a:t>
                      </a:r>
                      <a:r>
                        <a:rPr lang="zh-CN" altLang="en-US" sz="1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sz="1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$President</a:t>
                      </a:r>
                      <a:endParaRPr lang="en-US" sz="14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0.650</a:t>
                      </a:r>
                      <a:r>
                        <a:rPr lang="zh-CN" altLang="en-US" sz="1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sz="1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(7/20)</a:t>
                      </a:r>
                      <a:endParaRPr lang="en-US" sz="14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  <a:tr h="134004">
                <a:tc>
                  <a:txBody>
                    <a:bodyPr/>
                    <a:lstStyle/>
                    <a:p>
                      <a:r>
                        <a:rPr lang="en-US" altLang="zh-CN" sz="1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$Country</a:t>
                      </a:r>
                      <a:r>
                        <a:rPr lang="zh-CN" altLang="en-US" sz="1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sz="1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-</a:t>
                      </a:r>
                      <a:r>
                        <a:rPr lang="zh-CN" altLang="en-US" sz="1400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sz="1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backed</a:t>
                      </a:r>
                      <a:r>
                        <a:rPr lang="zh-CN" altLang="en-US" sz="1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sz="1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President</a:t>
                      </a:r>
                      <a:r>
                        <a:rPr lang="zh-CN" altLang="en-US" sz="1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sz="1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$President</a:t>
                      </a:r>
                      <a:endParaRPr lang="en-US" sz="14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0.500</a:t>
                      </a:r>
                      <a:r>
                        <a:rPr lang="zh-CN" altLang="en-US" sz="1400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sz="1400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(3/6)</a:t>
                      </a:r>
                      <a:endParaRPr lang="en-US" sz="14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  <a:tr h="134004">
                <a:tc>
                  <a:txBody>
                    <a:bodyPr/>
                    <a:lstStyle/>
                    <a:p>
                      <a:r>
                        <a:rPr lang="en-US" altLang="zh-CN" sz="1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$Country</a:t>
                      </a:r>
                      <a:r>
                        <a:rPr lang="zh-CN" altLang="en-US" sz="1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sz="1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under</a:t>
                      </a:r>
                      <a:r>
                        <a:rPr lang="zh-CN" altLang="en-US" sz="1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sz="1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$President</a:t>
                      </a:r>
                      <a:endParaRPr lang="en-US" sz="14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0.500</a:t>
                      </a:r>
                      <a:r>
                        <a:rPr lang="zh-CN" altLang="en-US" sz="1400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sz="1400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(1/2)</a:t>
                      </a:r>
                      <a:endParaRPr lang="en-US" sz="14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268572" y="2089769"/>
            <a:ext cx="41847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($Country,</a:t>
            </a:r>
            <a:r>
              <a:rPr lang="zh-CN" altLang="en-US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president,</a:t>
            </a:r>
            <a:r>
              <a:rPr lang="zh-CN" altLang="en-US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$President)</a:t>
            </a:r>
            <a:r>
              <a:rPr lang="zh-CN" altLang="en-US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:</a:t>
            </a:r>
            <a:r>
              <a:rPr lang="zh-CN" altLang="en-US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0.829</a:t>
            </a:r>
            <a:endParaRPr lang="en-US" b="1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9" name="Oval 8"/>
          <p:cNvSpPr>
            <a:spLocks noChangeAspect="1"/>
          </p:cNvSpPr>
          <p:nvPr/>
        </p:nvSpPr>
        <p:spPr>
          <a:xfrm>
            <a:off x="5895900" y="1933019"/>
            <a:ext cx="274320" cy="274320"/>
          </a:xfrm>
          <a:prstGeom prst="ellipse">
            <a:avLst/>
          </a:prstGeom>
          <a:solidFill>
            <a:srgbClr val="FF0000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1</a:t>
            </a:r>
            <a:endParaRPr lang="en-US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0" name="Oval 9"/>
          <p:cNvSpPr>
            <a:spLocks noChangeAspect="1"/>
          </p:cNvSpPr>
          <p:nvPr/>
        </p:nvSpPr>
        <p:spPr>
          <a:xfrm>
            <a:off x="6351632" y="2242837"/>
            <a:ext cx="274320" cy="274320"/>
          </a:xfrm>
          <a:prstGeom prst="ellipse">
            <a:avLst/>
          </a:prstGeom>
          <a:solidFill>
            <a:srgbClr val="FF0000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2</a:t>
            </a:r>
            <a:endParaRPr lang="en-US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1" name="Oval 10"/>
          <p:cNvSpPr>
            <a:spLocks noChangeAspect="1"/>
          </p:cNvSpPr>
          <p:nvPr/>
        </p:nvSpPr>
        <p:spPr>
          <a:xfrm>
            <a:off x="6646469" y="2723321"/>
            <a:ext cx="274320" cy="274320"/>
          </a:xfrm>
          <a:prstGeom prst="ellipse">
            <a:avLst/>
          </a:prstGeom>
          <a:solidFill>
            <a:srgbClr val="FF0000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3</a:t>
            </a:r>
            <a:endParaRPr lang="en-US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3" name="Oval 12"/>
          <p:cNvSpPr>
            <a:spLocks noChangeAspect="1"/>
          </p:cNvSpPr>
          <p:nvPr/>
        </p:nvSpPr>
        <p:spPr>
          <a:xfrm>
            <a:off x="6894772" y="3433444"/>
            <a:ext cx="274320" cy="274320"/>
          </a:xfrm>
          <a:prstGeom prst="ellipse">
            <a:avLst/>
          </a:prstGeom>
          <a:solidFill>
            <a:srgbClr val="00B050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4</a:t>
            </a:r>
            <a:endParaRPr lang="en-US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4" name="Oval 13"/>
          <p:cNvSpPr>
            <a:spLocks noChangeAspect="1"/>
          </p:cNvSpPr>
          <p:nvPr/>
        </p:nvSpPr>
        <p:spPr>
          <a:xfrm>
            <a:off x="7309204" y="3762074"/>
            <a:ext cx="274320" cy="274320"/>
          </a:xfrm>
          <a:prstGeom prst="ellipse">
            <a:avLst/>
          </a:prstGeom>
          <a:solidFill>
            <a:srgbClr val="00B050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5</a:t>
            </a:r>
            <a:endParaRPr lang="en-US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5" name="Oval 14"/>
          <p:cNvSpPr>
            <a:spLocks noChangeAspect="1"/>
          </p:cNvSpPr>
          <p:nvPr/>
        </p:nvSpPr>
        <p:spPr>
          <a:xfrm>
            <a:off x="7301583" y="4356139"/>
            <a:ext cx="274320" cy="274320"/>
          </a:xfrm>
          <a:prstGeom prst="ellipse">
            <a:avLst/>
          </a:prstGeom>
          <a:solidFill>
            <a:srgbClr val="00B050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6</a:t>
            </a:r>
            <a:endParaRPr lang="en-US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31" name="Oval 30"/>
          <p:cNvSpPr>
            <a:spLocks noChangeAspect="1"/>
          </p:cNvSpPr>
          <p:nvPr/>
        </p:nvSpPr>
        <p:spPr>
          <a:xfrm>
            <a:off x="7453983" y="4946689"/>
            <a:ext cx="274320" cy="274320"/>
          </a:xfrm>
          <a:prstGeom prst="ellipse">
            <a:avLst/>
          </a:prstGeom>
          <a:solidFill>
            <a:srgbClr val="FF0000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7</a:t>
            </a:r>
            <a:endParaRPr lang="en-US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37" name="Straight Connector 36"/>
          <p:cNvCxnSpPr>
            <a:stCxn id="31" idx="2"/>
            <a:endCxn id="90" idx="0"/>
          </p:cNvCxnSpPr>
          <p:nvPr/>
        </p:nvCxnSpPr>
        <p:spPr>
          <a:xfrm flipH="1" flipV="1">
            <a:off x="5501637" y="4439796"/>
            <a:ext cx="1952346" cy="644053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/>
          <p:cNvSpPr/>
          <p:nvPr/>
        </p:nvSpPr>
        <p:spPr>
          <a:xfrm>
            <a:off x="8001353" y="2044516"/>
            <a:ext cx="104067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err="1" smtClean="0">
                <a:solidFill>
                  <a:schemeClr val="accent5">
                    <a:lumMod val="75000"/>
                  </a:schemeClr>
                </a:solidFill>
                <a:latin typeface="Times" charset="0"/>
                <a:ea typeface="Times" charset="0"/>
                <a:cs typeface="Times" charset="0"/>
              </a:rPr>
              <a:t>Fulgencio</a:t>
            </a:r>
            <a:endParaRPr lang="zh-CN" altLang="en-US" sz="1600" b="1" dirty="0">
              <a:solidFill>
                <a:schemeClr val="accent5">
                  <a:lumMod val="75000"/>
                </a:schemeClr>
              </a:solidFill>
              <a:latin typeface="Times" charset="0"/>
              <a:ea typeface="Times" charset="0"/>
              <a:cs typeface="Times" charset="0"/>
            </a:endParaRPr>
          </a:p>
          <a:p>
            <a:r>
              <a:rPr lang="en-US" sz="1600" b="1" dirty="0" smtClean="0">
                <a:solidFill>
                  <a:schemeClr val="accent5">
                    <a:lumMod val="75000"/>
                  </a:schemeClr>
                </a:solidFill>
                <a:latin typeface="Times" charset="0"/>
                <a:ea typeface="Times" charset="0"/>
                <a:cs typeface="Times" charset="0"/>
              </a:rPr>
              <a:t>Batista</a:t>
            </a:r>
            <a:endParaRPr lang="en-US" sz="1600" b="1" dirty="0">
              <a:solidFill>
                <a:schemeClr val="accent5">
                  <a:lumMod val="75000"/>
                </a:schemeClr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7613427" y="2747486"/>
            <a:ext cx="146520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err="1" smtClean="0">
                <a:solidFill>
                  <a:schemeClr val="accent5">
                    <a:lumMod val="75000"/>
                  </a:schemeClr>
                </a:solidFill>
                <a:latin typeface="Times" charset="0"/>
                <a:ea typeface="Times" charset="0"/>
                <a:cs typeface="Times" charset="0"/>
              </a:rPr>
              <a:t>Abd</a:t>
            </a:r>
            <a:r>
              <a:rPr lang="en-US" sz="1600" b="1" dirty="0" smtClean="0">
                <a:solidFill>
                  <a:schemeClr val="accent5">
                    <a:lumMod val="75000"/>
                  </a:schemeClr>
                </a:solidFill>
                <a:latin typeface="Times" charset="0"/>
                <a:ea typeface="Times" charset="0"/>
                <a:cs typeface="Times" charset="0"/>
              </a:rPr>
              <a:t> – </a:t>
            </a:r>
            <a:r>
              <a:rPr lang="en-US" sz="1600" b="1" dirty="0" err="1" smtClean="0">
                <a:solidFill>
                  <a:schemeClr val="accent5">
                    <a:lumMod val="75000"/>
                  </a:schemeClr>
                </a:solidFill>
                <a:latin typeface="Times" charset="0"/>
                <a:ea typeface="Times" charset="0"/>
                <a:cs typeface="Times" charset="0"/>
              </a:rPr>
              <a:t>Rabbu</a:t>
            </a:r>
            <a:endParaRPr lang="zh-CN" altLang="en-US" sz="1600" b="1" dirty="0">
              <a:solidFill>
                <a:schemeClr val="accent5">
                  <a:lumMod val="75000"/>
                </a:schemeClr>
              </a:solidFill>
              <a:latin typeface="Times" charset="0"/>
              <a:ea typeface="Times" charset="0"/>
              <a:cs typeface="Times" charset="0"/>
            </a:endParaRPr>
          </a:p>
          <a:p>
            <a:r>
              <a:rPr lang="en-US" sz="1600" b="1" dirty="0" smtClean="0">
                <a:solidFill>
                  <a:schemeClr val="accent5">
                    <a:lumMod val="75000"/>
                  </a:schemeClr>
                </a:solidFill>
                <a:latin typeface="Times" charset="0"/>
                <a:ea typeface="Times" charset="0"/>
                <a:cs typeface="Times" charset="0"/>
              </a:rPr>
              <a:t>Mansour </a:t>
            </a:r>
            <a:r>
              <a:rPr lang="en-US" sz="1600" b="1" dirty="0" err="1" smtClean="0">
                <a:solidFill>
                  <a:schemeClr val="accent5">
                    <a:lumMod val="75000"/>
                  </a:schemeClr>
                </a:solidFill>
                <a:latin typeface="Times" charset="0"/>
                <a:ea typeface="Times" charset="0"/>
                <a:cs typeface="Times" charset="0"/>
              </a:rPr>
              <a:t>Hadi</a:t>
            </a:r>
            <a:endParaRPr lang="en-US" sz="1600" b="1" dirty="0">
              <a:solidFill>
                <a:schemeClr val="accent5">
                  <a:lumMod val="75000"/>
                </a:schemeClr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8013099" y="4721971"/>
            <a:ext cx="102944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b="1" dirty="0" err="1" smtClean="0">
                <a:solidFill>
                  <a:schemeClr val="accent5">
                    <a:lumMod val="75000"/>
                  </a:schemeClr>
                </a:solidFill>
                <a:latin typeface="Times" charset="0"/>
                <a:ea typeface="Times" charset="0"/>
                <a:cs typeface="Times" charset="0"/>
              </a:rPr>
              <a:t>Fouad</a:t>
            </a:r>
            <a:endParaRPr lang="zh-CN" altLang="en-US" sz="1600" b="1" dirty="0">
              <a:solidFill>
                <a:schemeClr val="accent5">
                  <a:lumMod val="75000"/>
                </a:schemeClr>
              </a:solidFill>
              <a:latin typeface="Times" charset="0"/>
              <a:ea typeface="Times" charset="0"/>
              <a:cs typeface="Times" charset="0"/>
            </a:endParaRPr>
          </a:p>
          <a:p>
            <a:r>
              <a:rPr lang="en-US" altLang="zh-CN" sz="1600" b="1" dirty="0" err="1" smtClean="0">
                <a:solidFill>
                  <a:schemeClr val="accent5">
                    <a:lumMod val="75000"/>
                  </a:schemeClr>
                </a:solidFill>
                <a:latin typeface="Times" charset="0"/>
                <a:ea typeface="Times" charset="0"/>
                <a:cs typeface="Times" charset="0"/>
              </a:rPr>
              <a:t>Massoum</a:t>
            </a:r>
            <a:endParaRPr lang="en-US" sz="1600" b="1" dirty="0">
              <a:solidFill>
                <a:schemeClr val="accent5">
                  <a:lumMod val="75000"/>
                </a:schemeClr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7950603" y="3379044"/>
            <a:ext cx="107728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b="1" dirty="0" smtClean="0">
                <a:solidFill>
                  <a:schemeClr val="accent5">
                    <a:lumMod val="75000"/>
                  </a:schemeClr>
                </a:solidFill>
                <a:latin typeface="Times" charset="0"/>
                <a:ea typeface="Times" charset="0"/>
                <a:cs typeface="Times" charset="0"/>
              </a:rPr>
              <a:t>George</a:t>
            </a:r>
            <a:r>
              <a:rPr lang="zh-CN" altLang="en-US" sz="1600" b="1" dirty="0" smtClean="0">
                <a:solidFill>
                  <a:schemeClr val="accent5">
                    <a:lumMod val="75000"/>
                  </a:schemeClr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600" b="1" dirty="0" smtClean="0">
                <a:solidFill>
                  <a:schemeClr val="accent5">
                    <a:lumMod val="75000"/>
                  </a:schemeClr>
                </a:solidFill>
                <a:latin typeface="Times" charset="0"/>
                <a:ea typeface="Times" charset="0"/>
                <a:cs typeface="Times" charset="0"/>
              </a:rPr>
              <a:t>W</a:t>
            </a:r>
            <a:endParaRPr lang="zh-CN" altLang="en-US" sz="1600" b="1" dirty="0">
              <a:solidFill>
                <a:schemeClr val="accent5">
                  <a:lumMod val="75000"/>
                </a:schemeClr>
              </a:solidFill>
              <a:latin typeface="Times" charset="0"/>
              <a:ea typeface="Times" charset="0"/>
              <a:cs typeface="Times" charset="0"/>
            </a:endParaRPr>
          </a:p>
          <a:p>
            <a:r>
              <a:rPr lang="en-US" altLang="zh-CN" sz="1600" b="1" dirty="0" smtClean="0">
                <a:solidFill>
                  <a:schemeClr val="accent5">
                    <a:lumMod val="75000"/>
                  </a:schemeClr>
                </a:solidFill>
                <a:latin typeface="Times" charset="0"/>
                <a:ea typeface="Times" charset="0"/>
                <a:cs typeface="Times" charset="0"/>
              </a:rPr>
              <a:t>Bush</a:t>
            </a:r>
            <a:endParaRPr lang="en-US" sz="1600" b="1" dirty="0">
              <a:solidFill>
                <a:schemeClr val="accent5">
                  <a:lumMod val="75000"/>
                </a:schemeClr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8001353" y="4070862"/>
            <a:ext cx="83548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b="1" dirty="0" smtClean="0">
                <a:solidFill>
                  <a:schemeClr val="accent5">
                    <a:lumMod val="75000"/>
                  </a:schemeClr>
                </a:solidFill>
                <a:latin typeface="Times" charset="0"/>
                <a:ea typeface="Times" charset="0"/>
                <a:cs typeface="Times" charset="0"/>
              </a:rPr>
              <a:t>Barack</a:t>
            </a:r>
            <a:endParaRPr lang="zh-CN" altLang="en-US" sz="1600" b="1" dirty="0">
              <a:solidFill>
                <a:schemeClr val="accent5">
                  <a:lumMod val="75000"/>
                </a:schemeClr>
              </a:solidFill>
              <a:latin typeface="Times" charset="0"/>
              <a:ea typeface="Times" charset="0"/>
              <a:cs typeface="Times" charset="0"/>
            </a:endParaRPr>
          </a:p>
          <a:p>
            <a:r>
              <a:rPr lang="en-US" altLang="zh-CN" sz="1600" b="1" dirty="0" smtClean="0">
                <a:solidFill>
                  <a:schemeClr val="accent5">
                    <a:lumMod val="75000"/>
                  </a:schemeClr>
                </a:solidFill>
                <a:latin typeface="Times" charset="0"/>
                <a:ea typeface="Times" charset="0"/>
                <a:cs typeface="Times" charset="0"/>
              </a:rPr>
              <a:t>Obama</a:t>
            </a:r>
            <a:endParaRPr lang="en-US" sz="1600" b="1" dirty="0">
              <a:solidFill>
                <a:schemeClr val="accent5">
                  <a:lumMod val="75000"/>
                </a:schemeClr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8079644" y="5357629"/>
            <a:ext cx="81919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schemeClr val="accent5">
                    <a:lumMod val="75000"/>
                  </a:schemeClr>
                </a:solidFill>
                <a:latin typeface="Times" charset="0"/>
                <a:ea typeface="Times" charset="0"/>
                <a:cs typeface="Times" charset="0"/>
              </a:rPr>
              <a:t>Mike</a:t>
            </a:r>
            <a:endParaRPr lang="zh-CN" altLang="en-US" sz="1600" b="1" dirty="0" smtClean="0">
              <a:solidFill>
                <a:schemeClr val="accent5">
                  <a:lumMod val="75000"/>
                </a:schemeClr>
              </a:solidFill>
              <a:latin typeface="Times" charset="0"/>
              <a:ea typeface="Times" charset="0"/>
              <a:cs typeface="Times" charset="0"/>
            </a:endParaRPr>
          </a:p>
          <a:p>
            <a:r>
              <a:rPr lang="en-US" sz="1600" b="1" dirty="0" smtClean="0">
                <a:solidFill>
                  <a:schemeClr val="accent5">
                    <a:lumMod val="75000"/>
                  </a:schemeClr>
                </a:solidFill>
                <a:latin typeface="Times" charset="0"/>
                <a:ea typeface="Times" charset="0"/>
                <a:cs typeface="Times" charset="0"/>
              </a:rPr>
              <a:t>Andres</a:t>
            </a:r>
            <a:endParaRPr lang="en-US" sz="1600" b="1" dirty="0">
              <a:solidFill>
                <a:schemeClr val="accent5">
                  <a:lumMod val="75000"/>
                </a:schemeClr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88" name="Rectangle 87"/>
          <p:cNvSpPr/>
          <p:nvPr/>
        </p:nvSpPr>
        <p:spPr>
          <a:xfrm>
            <a:off x="4536227" y="2542089"/>
            <a:ext cx="199875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b="1" dirty="0" smtClean="0">
                <a:solidFill>
                  <a:schemeClr val="accent5">
                    <a:lumMod val="75000"/>
                  </a:schemeClr>
                </a:solidFill>
                <a:latin typeface="Times" charset="0"/>
                <a:ea typeface="Times" charset="0"/>
                <a:cs typeface="Times" charset="0"/>
              </a:rPr>
              <a:t>$Country</a:t>
            </a:r>
            <a:r>
              <a:rPr lang="zh-CN" altLang="en-US" sz="1600" b="1" dirty="0" smtClean="0">
                <a:solidFill>
                  <a:schemeClr val="accent5">
                    <a:lumMod val="75000"/>
                  </a:schemeClr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600" b="1" dirty="0" smtClean="0">
                <a:solidFill>
                  <a:schemeClr val="accent5">
                    <a:lumMod val="75000"/>
                  </a:schemeClr>
                </a:solidFill>
                <a:latin typeface="Times" charset="0"/>
                <a:ea typeface="Times" charset="0"/>
                <a:cs typeface="Times" charset="0"/>
              </a:rPr>
              <a:t>–</a:t>
            </a:r>
            <a:r>
              <a:rPr lang="zh-CN" altLang="en-US" sz="1600" b="1" baseline="0" dirty="0" smtClean="0">
                <a:solidFill>
                  <a:schemeClr val="accent5">
                    <a:lumMod val="75000"/>
                  </a:schemeClr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600" b="1" dirty="0" smtClean="0">
                <a:solidFill>
                  <a:schemeClr val="accent5">
                    <a:lumMod val="75000"/>
                  </a:schemeClr>
                </a:solidFill>
                <a:latin typeface="Times" charset="0"/>
                <a:ea typeface="Times" charset="0"/>
                <a:cs typeface="Times" charset="0"/>
              </a:rPr>
              <a:t>backed</a:t>
            </a:r>
            <a:endParaRPr lang="zh-CN" altLang="en-US" sz="1600" b="1" dirty="0">
              <a:solidFill>
                <a:schemeClr val="accent5">
                  <a:lumMod val="75000"/>
                </a:schemeClr>
              </a:solidFill>
              <a:latin typeface="Times" charset="0"/>
              <a:ea typeface="Times" charset="0"/>
              <a:cs typeface="Times" charset="0"/>
            </a:endParaRPr>
          </a:p>
          <a:p>
            <a:r>
              <a:rPr lang="en-US" altLang="zh-CN" sz="1600" b="1" dirty="0" smtClean="0">
                <a:solidFill>
                  <a:schemeClr val="accent5">
                    <a:lumMod val="75000"/>
                  </a:schemeClr>
                </a:solidFill>
                <a:latin typeface="Times" charset="0"/>
                <a:ea typeface="Times" charset="0"/>
                <a:cs typeface="Times" charset="0"/>
              </a:rPr>
              <a:t>President</a:t>
            </a:r>
            <a:r>
              <a:rPr lang="zh-CN" altLang="en-US" sz="1600" b="1" dirty="0" smtClean="0">
                <a:solidFill>
                  <a:schemeClr val="accent5">
                    <a:lumMod val="75000"/>
                  </a:schemeClr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600" b="1" dirty="0" smtClean="0">
                <a:solidFill>
                  <a:schemeClr val="accent5">
                    <a:lumMod val="75000"/>
                  </a:schemeClr>
                </a:solidFill>
                <a:latin typeface="Times" charset="0"/>
                <a:ea typeface="Times" charset="0"/>
                <a:cs typeface="Times" charset="0"/>
              </a:rPr>
              <a:t>$President</a:t>
            </a:r>
            <a:endParaRPr lang="en-US" sz="1600" b="1" dirty="0">
              <a:solidFill>
                <a:schemeClr val="accent5">
                  <a:lumMod val="75000"/>
                </a:schemeClr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89" name="Rectangle 88"/>
          <p:cNvSpPr/>
          <p:nvPr/>
        </p:nvSpPr>
        <p:spPr>
          <a:xfrm>
            <a:off x="4547016" y="3593342"/>
            <a:ext cx="160332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b="1" dirty="0" smtClean="0">
                <a:solidFill>
                  <a:schemeClr val="accent5">
                    <a:lumMod val="75000"/>
                  </a:schemeClr>
                </a:solidFill>
                <a:latin typeface="Times" charset="0"/>
                <a:ea typeface="Times" charset="0"/>
                <a:cs typeface="Times" charset="0"/>
              </a:rPr>
              <a:t>$Country</a:t>
            </a:r>
            <a:r>
              <a:rPr lang="zh-CN" altLang="en-US" sz="1600" b="1" dirty="0" smtClean="0">
                <a:solidFill>
                  <a:schemeClr val="accent5">
                    <a:lumMod val="75000"/>
                  </a:schemeClr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600" b="1" dirty="0" smtClean="0">
                <a:solidFill>
                  <a:schemeClr val="accent5">
                    <a:lumMod val="75000"/>
                  </a:schemeClr>
                </a:solidFill>
                <a:latin typeface="Times" charset="0"/>
                <a:ea typeface="Times" charset="0"/>
                <a:cs typeface="Times" charset="0"/>
              </a:rPr>
              <a:t>under</a:t>
            </a:r>
            <a:endParaRPr lang="zh-CN" altLang="en-US" sz="1600" b="1" dirty="0">
              <a:solidFill>
                <a:schemeClr val="accent5">
                  <a:lumMod val="75000"/>
                </a:schemeClr>
              </a:solidFill>
              <a:latin typeface="Times" charset="0"/>
              <a:ea typeface="Times" charset="0"/>
              <a:cs typeface="Times" charset="0"/>
            </a:endParaRPr>
          </a:p>
          <a:p>
            <a:r>
              <a:rPr lang="en-US" altLang="zh-CN" sz="1600" b="1" dirty="0" smtClean="0">
                <a:solidFill>
                  <a:schemeClr val="accent5">
                    <a:lumMod val="75000"/>
                  </a:schemeClr>
                </a:solidFill>
                <a:latin typeface="Times" charset="0"/>
                <a:ea typeface="Times" charset="0"/>
                <a:cs typeface="Times" charset="0"/>
              </a:rPr>
              <a:t>$President</a:t>
            </a:r>
            <a:endParaRPr lang="en-US" sz="1600" b="1" dirty="0">
              <a:solidFill>
                <a:schemeClr val="accent5">
                  <a:lumMod val="75000"/>
                </a:schemeClr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90" name="Rectangle 89"/>
          <p:cNvSpPr/>
          <p:nvPr/>
        </p:nvSpPr>
        <p:spPr>
          <a:xfrm>
            <a:off x="4547016" y="4439796"/>
            <a:ext cx="19092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b="1" dirty="0" smtClean="0">
                <a:solidFill>
                  <a:schemeClr val="accent5">
                    <a:lumMod val="75000"/>
                  </a:schemeClr>
                </a:solidFill>
                <a:latin typeface="Times" charset="0"/>
                <a:ea typeface="Times" charset="0"/>
                <a:cs typeface="Times" charset="0"/>
              </a:rPr>
              <a:t>$Country</a:t>
            </a:r>
            <a:r>
              <a:rPr lang="zh-CN" altLang="en-US" sz="1600" b="1" dirty="0" smtClean="0">
                <a:solidFill>
                  <a:schemeClr val="accent5">
                    <a:lumMod val="75000"/>
                  </a:schemeClr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600" b="1" dirty="0" smtClean="0">
                <a:solidFill>
                  <a:schemeClr val="accent5">
                    <a:lumMod val="75000"/>
                  </a:schemeClr>
                </a:solidFill>
                <a:latin typeface="Times" charset="0"/>
                <a:ea typeface="Times" charset="0"/>
                <a:cs typeface="Times" charset="0"/>
              </a:rPr>
              <a:t>President</a:t>
            </a:r>
            <a:endParaRPr lang="zh-CN" altLang="en-US" sz="1600" b="1" dirty="0">
              <a:solidFill>
                <a:schemeClr val="accent5">
                  <a:lumMod val="75000"/>
                </a:schemeClr>
              </a:solidFill>
              <a:latin typeface="Times" charset="0"/>
              <a:ea typeface="Times" charset="0"/>
              <a:cs typeface="Times" charset="0"/>
            </a:endParaRPr>
          </a:p>
          <a:p>
            <a:r>
              <a:rPr lang="en-US" altLang="zh-CN" sz="1600" b="1" dirty="0" smtClean="0">
                <a:solidFill>
                  <a:schemeClr val="accent5">
                    <a:lumMod val="75000"/>
                  </a:schemeClr>
                </a:solidFill>
                <a:latin typeface="Times" charset="0"/>
                <a:ea typeface="Times" charset="0"/>
                <a:cs typeface="Times" charset="0"/>
              </a:rPr>
              <a:t>$President</a:t>
            </a:r>
            <a:endParaRPr lang="en-US" sz="1600" b="1" dirty="0">
              <a:solidFill>
                <a:schemeClr val="accent5">
                  <a:lumMod val="75000"/>
                </a:schemeClr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91" name="Rectangle 90"/>
          <p:cNvSpPr/>
          <p:nvPr/>
        </p:nvSpPr>
        <p:spPr>
          <a:xfrm>
            <a:off x="5373561" y="5653667"/>
            <a:ext cx="44595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b="1" dirty="0" smtClean="0">
                <a:solidFill>
                  <a:schemeClr val="accent5">
                    <a:lumMod val="75000"/>
                  </a:schemeClr>
                </a:solidFill>
                <a:latin typeface="Times" charset="0"/>
                <a:ea typeface="Times" charset="0"/>
                <a:cs typeface="Times" charset="0"/>
              </a:rPr>
              <a:t>US</a:t>
            </a:r>
            <a:endParaRPr lang="en-US" sz="1600" b="1" dirty="0">
              <a:solidFill>
                <a:schemeClr val="accent5">
                  <a:lumMod val="75000"/>
                </a:schemeClr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92" name="Rectangle 91"/>
          <p:cNvSpPr/>
          <p:nvPr/>
        </p:nvSpPr>
        <p:spPr>
          <a:xfrm>
            <a:off x="5784417" y="5653667"/>
            <a:ext cx="686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b="1" dirty="0" smtClean="0">
                <a:solidFill>
                  <a:schemeClr val="accent5">
                    <a:lumMod val="75000"/>
                  </a:schemeClr>
                </a:solidFill>
                <a:latin typeface="Times" charset="0"/>
                <a:ea typeface="Times" charset="0"/>
                <a:cs typeface="Times" charset="0"/>
              </a:rPr>
              <a:t>Saudi</a:t>
            </a:r>
            <a:endParaRPr lang="en-US" sz="1600" b="1" dirty="0">
              <a:solidFill>
                <a:schemeClr val="accent5">
                  <a:lumMod val="75000"/>
                </a:schemeClr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6434873" y="5653667"/>
            <a:ext cx="57259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b="1" dirty="0" smtClean="0">
                <a:solidFill>
                  <a:schemeClr val="accent5">
                    <a:lumMod val="75000"/>
                  </a:schemeClr>
                </a:solidFill>
                <a:latin typeface="Times" charset="0"/>
                <a:ea typeface="Times" charset="0"/>
                <a:cs typeface="Times" charset="0"/>
              </a:rPr>
              <a:t>Iraq</a:t>
            </a:r>
            <a:endParaRPr lang="en-US" sz="1600" b="1" dirty="0">
              <a:solidFill>
                <a:schemeClr val="accent5">
                  <a:lumMod val="75000"/>
                </a:schemeClr>
              </a:solidFill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97" name="Straight Connector 96"/>
          <p:cNvCxnSpPr>
            <a:stCxn id="88" idx="0"/>
            <a:endCxn id="9" idx="3"/>
          </p:cNvCxnSpPr>
          <p:nvPr/>
        </p:nvCxnSpPr>
        <p:spPr>
          <a:xfrm flipV="1">
            <a:off x="5535603" y="2167166"/>
            <a:ext cx="400470" cy="374923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>
            <a:stCxn id="88" idx="0"/>
            <a:endCxn id="10" idx="2"/>
          </p:cNvCxnSpPr>
          <p:nvPr/>
        </p:nvCxnSpPr>
        <p:spPr>
          <a:xfrm flipV="1">
            <a:off x="5535603" y="2379997"/>
            <a:ext cx="816029" cy="162092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>
            <a:stCxn id="39" idx="1"/>
            <a:endCxn id="9" idx="6"/>
          </p:cNvCxnSpPr>
          <p:nvPr/>
        </p:nvCxnSpPr>
        <p:spPr>
          <a:xfrm flipH="1" flipV="1">
            <a:off x="6170220" y="2070179"/>
            <a:ext cx="1831133" cy="266725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>
            <a:stCxn id="40" idx="1"/>
            <a:endCxn id="10" idx="6"/>
          </p:cNvCxnSpPr>
          <p:nvPr/>
        </p:nvCxnSpPr>
        <p:spPr>
          <a:xfrm flipH="1" flipV="1">
            <a:off x="6625952" y="2379997"/>
            <a:ext cx="987475" cy="659877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/>
          <p:cNvCxnSpPr>
            <a:stCxn id="92" idx="0"/>
            <a:endCxn id="10" idx="4"/>
          </p:cNvCxnSpPr>
          <p:nvPr/>
        </p:nvCxnSpPr>
        <p:spPr>
          <a:xfrm flipV="1">
            <a:off x="6127620" y="2517157"/>
            <a:ext cx="361172" cy="3136510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>
            <a:stCxn id="89" idx="0"/>
            <a:endCxn id="11" idx="3"/>
          </p:cNvCxnSpPr>
          <p:nvPr/>
        </p:nvCxnSpPr>
        <p:spPr>
          <a:xfrm flipV="1">
            <a:off x="5348678" y="2957468"/>
            <a:ext cx="1337964" cy="635874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/>
          <p:cNvCxnSpPr>
            <a:stCxn id="42" idx="1"/>
            <a:endCxn id="11" idx="5"/>
          </p:cNvCxnSpPr>
          <p:nvPr/>
        </p:nvCxnSpPr>
        <p:spPr>
          <a:xfrm flipH="1" flipV="1">
            <a:off x="6880616" y="2957468"/>
            <a:ext cx="1069987" cy="713964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/>
          <p:cNvCxnSpPr>
            <a:stCxn id="93" idx="0"/>
            <a:endCxn id="11" idx="4"/>
          </p:cNvCxnSpPr>
          <p:nvPr/>
        </p:nvCxnSpPr>
        <p:spPr>
          <a:xfrm flipV="1">
            <a:off x="6721170" y="2997641"/>
            <a:ext cx="62459" cy="2656026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/>
          <p:cNvCxnSpPr>
            <a:stCxn id="90" idx="0"/>
            <a:endCxn id="13" idx="2"/>
          </p:cNvCxnSpPr>
          <p:nvPr/>
        </p:nvCxnSpPr>
        <p:spPr>
          <a:xfrm flipV="1">
            <a:off x="5501637" y="3570604"/>
            <a:ext cx="1393135" cy="869192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/>
          <p:cNvCxnSpPr>
            <a:stCxn id="42" idx="1"/>
            <a:endCxn id="13" idx="6"/>
          </p:cNvCxnSpPr>
          <p:nvPr/>
        </p:nvCxnSpPr>
        <p:spPr>
          <a:xfrm flipH="1" flipV="1">
            <a:off x="7169092" y="3570604"/>
            <a:ext cx="781511" cy="100828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/>
          <p:cNvCxnSpPr>
            <a:stCxn id="91" idx="0"/>
            <a:endCxn id="13" idx="4"/>
          </p:cNvCxnSpPr>
          <p:nvPr/>
        </p:nvCxnSpPr>
        <p:spPr>
          <a:xfrm flipV="1">
            <a:off x="5596539" y="3707764"/>
            <a:ext cx="1435393" cy="1945903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/>
          <p:cNvCxnSpPr>
            <a:stCxn id="90" idx="0"/>
            <a:endCxn id="14" idx="2"/>
          </p:cNvCxnSpPr>
          <p:nvPr/>
        </p:nvCxnSpPr>
        <p:spPr>
          <a:xfrm flipV="1">
            <a:off x="5501637" y="3899234"/>
            <a:ext cx="1807567" cy="540562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/>
          <p:cNvCxnSpPr>
            <a:stCxn id="43" idx="1"/>
            <a:endCxn id="14" idx="5"/>
          </p:cNvCxnSpPr>
          <p:nvPr/>
        </p:nvCxnSpPr>
        <p:spPr>
          <a:xfrm flipH="1" flipV="1">
            <a:off x="7543351" y="3996221"/>
            <a:ext cx="458002" cy="367029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/>
          <p:cNvCxnSpPr>
            <a:stCxn id="91" idx="0"/>
            <a:endCxn id="14" idx="3"/>
          </p:cNvCxnSpPr>
          <p:nvPr/>
        </p:nvCxnSpPr>
        <p:spPr>
          <a:xfrm flipV="1">
            <a:off x="5596539" y="3996221"/>
            <a:ext cx="1752838" cy="1657446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/>
          <p:cNvCxnSpPr>
            <a:stCxn id="90" idx="0"/>
            <a:endCxn id="15" idx="2"/>
          </p:cNvCxnSpPr>
          <p:nvPr/>
        </p:nvCxnSpPr>
        <p:spPr>
          <a:xfrm>
            <a:off x="5501637" y="4439796"/>
            <a:ext cx="1799946" cy="53503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Connector 201"/>
          <p:cNvCxnSpPr>
            <a:stCxn id="93" idx="0"/>
            <a:endCxn id="15" idx="3"/>
          </p:cNvCxnSpPr>
          <p:nvPr/>
        </p:nvCxnSpPr>
        <p:spPr>
          <a:xfrm flipV="1">
            <a:off x="6721170" y="4590286"/>
            <a:ext cx="620586" cy="1063381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Connector 204"/>
          <p:cNvCxnSpPr>
            <a:stCxn id="41" idx="1"/>
            <a:endCxn id="15" idx="5"/>
          </p:cNvCxnSpPr>
          <p:nvPr/>
        </p:nvCxnSpPr>
        <p:spPr>
          <a:xfrm flipH="1" flipV="1">
            <a:off x="7535730" y="4590286"/>
            <a:ext cx="477369" cy="424073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Connector 207"/>
          <p:cNvCxnSpPr>
            <a:stCxn id="44" idx="1"/>
            <a:endCxn id="31" idx="5"/>
          </p:cNvCxnSpPr>
          <p:nvPr/>
        </p:nvCxnSpPr>
        <p:spPr>
          <a:xfrm flipH="1" flipV="1">
            <a:off x="7688130" y="5180836"/>
            <a:ext cx="391514" cy="469181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Connector 211"/>
          <p:cNvCxnSpPr>
            <a:stCxn id="91" idx="0"/>
            <a:endCxn id="31" idx="2"/>
          </p:cNvCxnSpPr>
          <p:nvPr/>
        </p:nvCxnSpPr>
        <p:spPr>
          <a:xfrm flipV="1">
            <a:off x="5596539" y="5083849"/>
            <a:ext cx="1857444" cy="569818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" name="Rectangle 214"/>
          <p:cNvSpPr/>
          <p:nvPr/>
        </p:nvSpPr>
        <p:spPr>
          <a:xfrm>
            <a:off x="0" y="5903773"/>
            <a:ext cx="875542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b="1" i="1" dirty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1.</a:t>
            </a:r>
            <a:r>
              <a:rPr lang="zh-CN" altLang="en-US" sz="1400" b="1" i="1" dirty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is-IS" altLang="zh-CN" sz="1400" i="1" dirty="0">
                <a:latin typeface="Times" charset="0"/>
                <a:ea typeface="Times" charset="0"/>
                <a:cs typeface="Times" charset="0"/>
              </a:rPr>
              <a:t>…</a:t>
            </a:r>
            <a:r>
              <a:rPr lang="en-US" sz="1400" i="1" dirty="0">
                <a:latin typeface="Times" charset="0"/>
                <a:ea typeface="Times" charset="0"/>
                <a:cs typeface="Times" charset="0"/>
              </a:rPr>
              <a:t>Fidel Castro and his brother Raul led winning a revolution toppling </a:t>
            </a:r>
            <a:r>
              <a:rPr lang="en-US" sz="1400" b="1" i="1" dirty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US - backed President </a:t>
            </a:r>
            <a:r>
              <a:rPr lang="en-US" sz="1400" b="1" i="1" dirty="0" err="1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Fulgencio</a:t>
            </a:r>
            <a:r>
              <a:rPr lang="en-US" sz="1400" b="1" i="1" dirty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 Batista</a:t>
            </a:r>
            <a:r>
              <a:rPr lang="en-US" sz="1400" i="1" dirty="0">
                <a:latin typeface="Times" charset="0"/>
                <a:ea typeface="Times" charset="0"/>
                <a:cs typeface="Times" charset="0"/>
              </a:rPr>
              <a:t> .</a:t>
            </a:r>
            <a:endParaRPr lang="zh-CN" altLang="en-US" sz="1400" i="1" dirty="0">
              <a:latin typeface="Times" charset="0"/>
              <a:ea typeface="Times" charset="0"/>
              <a:cs typeface="Times" charset="0"/>
            </a:endParaRPr>
          </a:p>
          <a:p>
            <a:r>
              <a:rPr lang="en-US" altLang="zh-CN" sz="1400" b="1" i="1" dirty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2.</a:t>
            </a:r>
            <a:r>
              <a:rPr lang="zh-CN" altLang="en-US" sz="1400" b="1" i="1" dirty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is-IS" altLang="zh-CN" sz="1400" i="1" dirty="0">
                <a:latin typeface="Times" charset="0"/>
                <a:ea typeface="Times" charset="0"/>
                <a:cs typeface="Times" charset="0"/>
              </a:rPr>
              <a:t>…</a:t>
            </a:r>
            <a:r>
              <a:rPr lang="en-US" sz="1400" i="1" dirty="0">
                <a:latin typeface="Times" charset="0"/>
                <a:ea typeface="Times" charset="0"/>
                <a:cs typeface="Times" charset="0"/>
              </a:rPr>
              <a:t>control of the country and at reinstating </a:t>
            </a:r>
            <a:r>
              <a:rPr lang="en-US" sz="1400" b="1" i="1" dirty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Saudi - backed President </a:t>
            </a:r>
            <a:r>
              <a:rPr lang="en-US" sz="1400" b="1" i="1" dirty="0" err="1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Abd</a:t>
            </a:r>
            <a:r>
              <a:rPr lang="en-US" sz="1400" b="1" i="1" dirty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 - </a:t>
            </a:r>
            <a:r>
              <a:rPr lang="en-US" sz="1400" b="1" i="1" dirty="0" err="1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Rabbu</a:t>
            </a:r>
            <a:r>
              <a:rPr lang="en-US" sz="1400" b="1" i="1" dirty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 Mansour </a:t>
            </a:r>
            <a:r>
              <a:rPr lang="en-US" sz="1400" b="1" i="1" dirty="0" err="1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Hadi</a:t>
            </a:r>
            <a:r>
              <a:rPr lang="en-US" sz="1400" b="1" i="1" dirty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sz="1400" i="1" dirty="0">
                <a:latin typeface="Times" charset="0"/>
                <a:ea typeface="Times" charset="0"/>
                <a:cs typeface="Times" charset="0"/>
              </a:rPr>
              <a:t>.</a:t>
            </a:r>
            <a:endParaRPr lang="zh-CN" altLang="en-US" sz="1400" i="1" dirty="0">
              <a:latin typeface="Times" charset="0"/>
              <a:ea typeface="Times" charset="0"/>
              <a:cs typeface="Times" charset="0"/>
            </a:endParaRPr>
          </a:p>
          <a:p>
            <a:r>
              <a:rPr lang="en-US" altLang="zh-CN" sz="1400" b="1" i="1" dirty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3.</a:t>
            </a:r>
            <a:r>
              <a:rPr lang="zh-CN" altLang="en-US" sz="1400" b="1" i="1" dirty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is-IS" altLang="zh-CN" sz="1400" i="1" dirty="0">
                <a:latin typeface="Times" charset="0"/>
                <a:ea typeface="Times" charset="0"/>
                <a:cs typeface="Times" charset="0"/>
              </a:rPr>
              <a:t>…</a:t>
            </a:r>
            <a:r>
              <a:rPr lang="en-US" sz="1400" i="1" dirty="0">
                <a:latin typeface="Times" charset="0"/>
                <a:ea typeface="Times" charset="0"/>
                <a:cs typeface="Times" charset="0"/>
              </a:rPr>
              <a:t>was profoundly forward - leaning and outspoken about the importance of invading </a:t>
            </a:r>
            <a:r>
              <a:rPr lang="en-US" sz="1400" b="1" i="1" dirty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Iraq under George W Bush</a:t>
            </a:r>
            <a:r>
              <a:rPr lang="zh-CN" altLang="en-US" sz="1400" b="1" i="1" dirty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400" i="1" dirty="0">
                <a:latin typeface="Times" charset="0"/>
                <a:ea typeface="Times" charset="0"/>
                <a:cs typeface="Times" charset="0"/>
              </a:rPr>
              <a:t>.</a:t>
            </a:r>
            <a:endParaRPr lang="zh-CN" altLang="en-US" sz="1400" i="1" dirty="0">
              <a:latin typeface="Times" charset="0"/>
              <a:ea typeface="Times" charset="0"/>
              <a:cs typeface="Times" charset="0"/>
            </a:endParaRPr>
          </a:p>
          <a:p>
            <a:r>
              <a:rPr lang="en-US" altLang="zh-CN" sz="1400" b="1" i="1" dirty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7.</a:t>
            </a:r>
            <a:r>
              <a:rPr lang="zh-CN" altLang="en-US" sz="1400" b="1" i="1" dirty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is-IS" altLang="zh-CN" sz="1400" i="1" dirty="0">
                <a:latin typeface="Times" charset="0"/>
                <a:ea typeface="Times" charset="0"/>
                <a:cs typeface="Times" charset="0"/>
              </a:rPr>
              <a:t>…</a:t>
            </a:r>
            <a:r>
              <a:rPr lang="en-US" sz="1400" i="1" dirty="0">
                <a:latin typeface="Times" charset="0"/>
                <a:ea typeface="Times" charset="0"/>
                <a:cs typeface="Times" charset="0"/>
              </a:rPr>
              <a:t>better delivering on those expectations , " McDonald 's </a:t>
            </a:r>
            <a:r>
              <a:rPr lang="en-US" sz="1400" b="1" i="1" dirty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US President Mike Andres</a:t>
            </a:r>
            <a:r>
              <a:rPr lang="en-US" sz="1400" i="1" dirty="0">
                <a:latin typeface="Times" charset="0"/>
                <a:ea typeface="Times" charset="0"/>
                <a:cs typeface="Times" charset="0"/>
              </a:rPr>
              <a:t> said in the announcement .</a:t>
            </a:r>
          </a:p>
        </p:txBody>
      </p:sp>
    </p:spTree>
    <p:extLst>
      <p:ext uri="{BB962C8B-B14F-4D97-AF65-F5344CB8AC3E}">
        <p14:creationId xmlns:p14="http://schemas.microsoft.com/office/powerpoint/2010/main" val="982212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62</a:t>
            </a:fld>
            <a:endParaRPr lang="en-US"/>
          </a:p>
        </p:txBody>
      </p:sp>
      <p:pic>
        <p:nvPicPr>
          <p:cNvPr id="6" name="Picture 8" descr="C:\Users\1\Desktop\Picture2_副本.png"/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9306" l="0" r="97297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769" y="2860924"/>
            <a:ext cx="1571836" cy="2039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9" descr="C:\Users\1\Desktop\orange_副本.png"/>
          <p:cNvPicPr>
            <a:picLocks noChangeAspect="1" noChangeArrowheads="1"/>
          </p:cNvPicPr>
          <p:nvPr/>
        </p:nvPicPr>
        <p:blipFill>
          <a:blip r:embed="rId4">
            <a:alphaModFix amt="3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006" y="1915151"/>
            <a:ext cx="2605566" cy="1600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1" descr="C:\Users\1\Desktop\Picture2_副本.png"/>
          <p:cNvPicPr>
            <a:picLocks noChangeAspect="1" noChangeArrowheads="1"/>
          </p:cNvPicPr>
          <p:nvPr/>
        </p:nvPicPr>
        <p:blipFill>
          <a:blip r:embed="rId6">
            <a:alphaModFix amt="35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99306" l="0" r="10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7717" y="2892238"/>
            <a:ext cx="2390883" cy="2001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2" descr="C:\Users\1\Desktop\blue_副本.png"/>
          <p:cNvPicPr>
            <a:picLocks noChangeAspect="1" noChangeArrowheads="1"/>
          </p:cNvPicPr>
          <p:nvPr/>
        </p:nvPicPr>
        <p:blipFill>
          <a:blip r:embed="rId8">
            <a:alphaModFix amt="35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97414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134" y="1906435"/>
            <a:ext cx="1585997" cy="1642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3" descr="C:\Users\1\Desktop\cherry.png"/>
          <p:cNvPicPr>
            <a:picLocks noChangeAspect="1" noChangeArrowheads="1"/>
          </p:cNvPicPr>
          <p:nvPr/>
        </p:nvPicPr>
        <p:blipFill>
          <a:blip r:embed="rId10">
            <a:alphaModFix amt="35000"/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100000" l="0" r="99571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4381" y="1902625"/>
            <a:ext cx="2210317" cy="2993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352" y="2414392"/>
            <a:ext cx="2743200" cy="1970254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1568102" y="459595"/>
            <a:ext cx="3109922" cy="768054"/>
          </a:xfrm>
        </p:spPr>
        <p:txBody>
          <a:bodyPr>
            <a:normAutofit/>
          </a:bodyPr>
          <a:lstStyle/>
          <a:p>
            <a:r>
              <a:rPr lang="en-US" altLang="zh-CN" sz="3200" dirty="0" smtClean="0"/>
              <a:t>Roadmap</a:t>
            </a:r>
            <a:endParaRPr lang="en-US" sz="3200" dirty="0"/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5965609" y="459595"/>
            <a:ext cx="3109922" cy="768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Times" charset="0"/>
                <a:ea typeface="Times" charset="0"/>
                <a:cs typeface="Times" charset="0"/>
              </a:defRPr>
            </a:lvl1pPr>
          </a:lstStyle>
          <a:p>
            <a:r>
              <a:rPr lang="en-US" altLang="zh-CN" sz="3200" dirty="0" smtClean="0"/>
              <a:t>Toolbox</a:t>
            </a:r>
            <a:endParaRPr lang="en-US" sz="3200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3052293" y="1933969"/>
            <a:ext cx="0" cy="2947304"/>
          </a:xfrm>
          <a:prstGeom prst="line">
            <a:avLst/>
          </a:prstGeom>
          <a:ln>
            <a:solidFill>
              <a:srgbClr val="FF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" descr="C:\Users\1\Desktop\blue.png"/>
          <p:cNvPicPr>
            <a:picLocks noChangeAspect="1" noChangeArrowheads="1"/>
          </p:cNvPicPr>
          <p:nvPr/>
        </p:nvPicPr>
        <p:blipFill>
          <a:blip r:embed="rId13">
            <a:alphaModFix amt="35000"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3448" b="96552" l="3571" r="95536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4397272" y="3265103"/>
            <a:ext cx="1575059" cy="1631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14" descr="C:\Users\1\Desktop\blue_副本.png"/>
          <p:cNvPicPr>
            <a:picLocks noChangeAspect="1" noChangeArrowheads="1"/>
          </p:cNvPicPr>
          <p:nvPr/>
        </p:nvPicPr>
        <p:blipFill>
          <a:blip r:embed="rId15">
            <a:alphaModFix amt="35000"/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0" b="100000" l="0" r="96522"/>
                    </a14:imgEffect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0549" y="1915151"/>
            <a:ext cx="1575060" cy="2067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Rectangle 32"/>
          <p:cNvSpPr/>
          <p:nvPr/>
        </p:nvSpPr>
        <p:spPr>
          <a:xfrm>
            <a:off x="1371817" y="1146827"/>
            <a:ext cx="531544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Automatic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Attributed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Information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Network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Construction</a:t>
            </a:r>
            <a:r>
              <a:rPr lang="zh-CN" altLang="en-US" sz="2000" b="1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with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Meta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Pattern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Mining</a:t>
            </a:r>
            <a:endParaRPr lang="en-US" sz="2000" b="1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34" name="Straight Connector 33"/>
          <p:cNvCxnSpPr/>
          <p:nvPr/>
        </p:nvCxnSpPr>
        <p:spPr>
          <a:xfrm flipH="1" flipV="1">
            <a:off x="4688428" y="1814118"/>
            <a:ext cx="239223" cy="58024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/>
          <p:cNvSpPr/>
          <p:nvPr/>
        </p:nvSpPr>
        <p:spPr>
          <a:xfrm>
            <a:off x="3151148" y="4944326"/>
            <a:ext cx="340205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Constructing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Networks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with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Trustworthy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Information</a:t>
            </a:r>
            <a:endParaRPr lang="en-US" sz="2000" b="1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40" name="Straight Connector 39"/>
          <p:cNvCxnSpPr/>
          <p:nvPr/>
        </p:nvCxnSpPr>
        <p:spPr>
          <a:xfrm flipV="1">
            <a:off x="4705376" y="4455872"/>
            <a:ext cx="38340" cy="5009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/>
          <p:cNvSpPr/>
          <p:nvPr/>
        </p:nvSpPr>
        <p:spPr>
          <a:xfrm>
            <a:off x="5116742" y="2074464"/>
            <a:ext cx="234828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Fine-grained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typing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4912305" y="3222464"/>
            <a:ext cx="140151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Slot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filling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5865129" y="4097799"/>
            <a:ext cx="179635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Phrase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mining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6978504" y="4494079"/>
            <a:ext cx="209702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Entity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recognition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7350067" y="1964145"/>
            <a:ext cx="17883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Meta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Patten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51" name="Straight Connector 50"/>
          <p:cNvCxnSpPr/>
          <p:nvPr/>
        </p:nvCxnSpPr>
        <p:spPr>
          <a:xfrm flipV="1">
            <a:off x="7922545" y="2340131"/>
            <a:ext cx="205177" cy="6590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H="1" flipV="1">
            <a:off x="6169611" y="2488531"/>
            <a:ext cx="544164" cy="4482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H="1">
            <a:off x="6144385" y="3227775"/>
            <a:ext cx="272082" cy="1689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H="1">
            <a:off x="6469466" y="3575047"/>
            <a:ext cx="509038" cy="5898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7945437" y="3575047"/>
            <a:ext cx="155366" cy="9190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/>
          <p:cNvSpPr/>
          <p:nvPr/>
        </p:nvSpPr>
        <p:spPr>
          <a:xfrm>
            <a:off x="4904581" y="3664991"/>
            <a:ext cx="162249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Truth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finding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57" name="Straight Connector 56"/>
          <p:cNvCxnSpPr/>
          <p:nvPr/>
        </p:nvCxnSpPr>
        <p:spPr>
          <a:xfrm flipH="1">
            <a:off x="6324600" y="3355296"/>
            <a:ext cx="557300" cy="4680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6222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3" grpId="0"/>
      <p:bldP spid="45" grpId="0"/>
      <p:bldP spid="46" grpId="0"/>
      <p:bldP spid="47" grpId="0"/>
      <p:bldP spid="56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/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352" y="3684392"/>
            <a:ext cx="2743200" cy="1970254"/>
          </a:xfrm>
          <a:prstGeom prst="rect">
            <a:avLst/>
          </a:prstGeom>
        </p:spPr>
      </p:pic>
      <p:sp>
        <p:nvSpPr>
          <p:cNvPr id="43" name="Rectangle 42"/>
          <p:cNvSpPr/>
          <p:nvPr/>
        </p:nvSpPr>
        <p:spPr>
          <a:xfrm>
            <a:off x="206193" y="3185324"/>
            <a:ext cx="5751475" cy="2978884"/>
          </a:xfrm>
          <a:prstGeom prst="rect">
            <a:avLst/>
          </a:prstGeom>
          <a:noFill/>
          <a:ln w="28575">
            <a:solidFill>
              <a:srgbClr val="FFFF00"/>
            </a:solidFill>
          </a:ln>
          <a:effectLst>
            <a:glow rad="63500">
              <a:schemeClr val="accent4">
                <a:lumMod val="60000"/>
                <a:lumOff val="40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63</a:t>
            </a:fld>
            <a:endParaRPr lang="en-US" dirty="0"/>
          </a:p>
        </p:txBody>
      </p:sp>
      <p:pic>
        <p:nvPicPr>
          <p:cNvPr id="6" name="Picture 8" descr="C:\Users\1\Desktop\Picture2_副本.png"/>
          <p:cNvPicPr>
            <a:picLocks noChangeAspect="1" noChangeArrowheads="1"/>
          </p:cNvPicPr>
          <p:nvPr/>
        </p:nvPicPr>
        <p:blipFill>
          <a:blip r:embed="rId3">
            <a:alphaModFix amt="3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9306" l="0" r="97297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769" y="4130924"/>
            <a:ext cx="1571836" cy="2039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9" descr="C:\Users\1\Desktop\orange_副本.png"/>
          <p:cNvPicPr>
            <a:picLocks noChangeAspect="1" noChangeArrowheads="1"/>
          </p:cNvPicPr>
          <p:nvPr/>
        </p:nvPicPr>
        <p:blipFill>
          <a:blip r:embed="rId5">
            <a:alphaModFix amt="3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006" y="3185151"/>
            <a:ext cx="2605566" cy="1600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1" descr="C:\Users\1\Desktop\Picture2_副本.png"/>
          <p:cNvPicPr>
            <a:picLocks noChangeAspect="1" noChangeArrowheads="1"/>
          </p:cNvPicPr>
          <p:nvPr/>
        </p:nvPicPr>
        <p:blipFill>
          <a:blip r:embed="rId7">
            <a:alphaModFix amt="35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99306" l="0" r="10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7717" y="4162238"/>
            <a:ext cx="2390883" cy="2001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2" descr="C:\Users\1\Desktop\blue_副本.png"/>
          <p:cNvPicPr>
            <a:picLocks noChangeAspect="1" noChangeArrowheads="1"/>
          </p:cNvPicPr>
          <p:nvPr/>
        </p:nvPicPr>
        <p:blipFill>
          <a:blip r:embed="rId9">
            <a:alphaModFix amt="35000"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97414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134" y="3176435"/>
            <a:ext cx="1585997" cy="1642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3" descr="C:\Users\1\Desktop\cherry.png"/>
          <p:cNvPicPr>
            <a:picLocks noChangeAspect="1" noChangeArrowheads="1"/>
          </p:cNvPicPr>
          <p:nvPr/>
        </p:nvPicPr>
        <p:blipFill>
          <a:blip r:embed="rId11">
            <a:alphaModFix amt="35000"/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0" b="100000" l="0" r="99571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4381" y="3172625"/>
            <a:ext cx="2210317" cy="2993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1568102" y="2059795"/>
            <a:ext cx="3109922" cy="768054"/>
          </a:xfrm>
        </p:spPr>
        <p:txBody>
          <a:bodyPr>
            <a:normAutofit/>
          </a:bodyPr>
          <a:lstStyle/>
          <a:p>
            <a:r>
              <a:rPr lang="en-US" altLang="zh-CN" sz="3200" dirty="0" smtClean="0"/>
              <a:t>Roadmap</a:t>
            </a:r>
            <a:endParaRPr lang="en-US" sz="3200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3052293" y="3203969"/>
            <a:ext cx="0" cy="2947304"/>
          </a:xfrm>
          <a:prstGeom prst="line">
            <a:avLst/>
          </a:prstGeom>
          <a:ln>
            <a:solidFill>
              <a:srgbClr val="FF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" descr="C:\Users\1\Desktop\blue.png"/>
          <p:cNvPicPr>
            <a:picLocks noChangeAspect="1" noChangeArrowheads="1"/>
          </p:cNvPicPr>
          <p:nvPr/>
        </p:nvPicPr>
        <p:blipFill>
          <a:blip r:embed="rId13">
            <a:alphaModFix amt="35000"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3448" b="96552" l="3571" r="95536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4397272" y="4535103"/>
            <a:ext cx="1575059" cy="1631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14" descr="C:\Users\1\Desktop\blue_副本.png"/>
          <p:cNvPicPr>
            <a:picLocks noChangeAspect="1" noChangeArrowheads="1"/>
          </p:cNvPicPr>
          <p:nvPr/>
        </p:nvPicPr>
        <p:blipFill>
          <a:blip r:embed="rId15">
            <a:alphaModFix amt="35000"/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0" b="100000" l="0" r="96522"/>
                    </a14:imgEffect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0549" y="3185151"/>
            <a:ext cx="1575060" cy="2067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0" name="Straight Connector 29"/>
          <p:cNvCxnSpPr/>
          <p:nvPr/>
        </p:nvCxnSpPr>
        <p:spPr>
          <a:xfrm>
            <a:off x="274506" y="4665095"/>
            <a:ext cx="1405068" cy="0"/>
          </a:xfrm>
          <a:prstGeom prst="line">
            <a:avLst/>
          </a:prstGeom>
          <a:ln>
            <a:solidFill>
              <a:srgbClr val="FF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Bevel 34"/>
          <p:cNvSpPr/>
          <p:nvPr/>
        </p:nvSpPr>
        <p:spPr>
          <a:xfrm>
            <a:off x="2963722" y="2728046"/>
            <a:ext cx="1917417" cy="428289"/>
          </a:xfrm>
          <a:prstGeom prst="bevel">
            <a:avLst>
              <a:gd name="adj" fmla="val 6843"/>
            </a:avLst>
          </a:prstGeom>
          <a:solidFill>
            <a:schemeClr val="accent5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Structured</a:t>
            </a:r>
            <a:r>
              <a:rPr lang="zh-CN" altLang="en-US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Data</a:t>
            </a:r>
            <a:endParaRPr lang="en-US" b="1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36" name="Bevel 35"/>
          <p:cNvSpPr/>
          <p:nvPr/>
        </p:nvSpPr>
        <p:spPr>
          <a:xfrm rot="5400000">
            <a:off x="5181442" y="4802747"/>
            <a:ext cx="2088725" cy="428289"/>
          </a:xfrm>
          <a:prstGeom prst="bevel">
            <a:avLst>
              <a:gd name="adj" fmla="val 6843"/>
            </a:avLst>
          </a:prstGeom>
          <a:solidFill>
            <a:schemeClr val="accent5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Unstructured</a:t>
            </a:r>
            <a:r>
              <a:rPr lang="zh-CN" altLang="en-US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Data</a:t>
            </a:r>
            <a:endParaRPr lang="en-US" b="1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38" name="Bevel 37"/>
          <p:cNvSpPr/>
          <p:nvPr/>
        </p:nvSpPr>
        <p:spPr>
          <a:xfrm>
            <a:off x="2809591" y="3396750"/>
            <a:ext cx="2225681" cy="600731"/>
          </a:xfrm>
          <a:prstGeom prst="bevel">
            <a:avLst>
              <a:gd name="adj" fmla="val 6843"/>
            </a:avLst>
          </a:prstGeom>
          <a:solidFill>
            <a:srgbClr val="7030A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Multidimensional</a:t>
            </a:r>
            <a:r>
              <a:rPr lang="zh-CN" altLang="en-US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Behavior</a:t>
            </a:r>
            <a:r>
              <a:rPr lang="zh-CN" altLang="en-US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Network</a:t>
            </a:r>
            <a:endParaRPr lang="en-US" b="1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41" name="Bevel 40"/>
          <p:cNvSpPr/>
          <p:nvPr/>
        </p:nvSpPr>
        <p:spPr>
          <a:xfrm rot="5400000">
            <a:off x="4226320" y="4710725"/>
            <a:ext cx="2425866" cy="600731"/>
          </a:xfrm>
          <a:prstGeom prst="bevel">
            <a:avLst>
              <a:gd name="adj" fmla="val 6843"/>
            </a:avLst>
          </a:prstGeom>
          <a:solidFill>
            <a:srgbClr val="7030A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Heterogeneous</a:t>
            </a:r>
            <a:r>
              <a:rPr lang="zh-CN" altLang="en-US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Information</a:t>
            </a:r>
            <a:r>
              <a:rPr lang="zh-CN" altLang="en-US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Network</a:t>
            </a:r>
            <a:endParaRPr lang="en-US" b="1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42" name="Bevel 41"/>
          <p:cNvSpPr/>
          <p:nvPr/>
        </p:nvSpPr>
        <p:spPr>
          <a:xfrm>
            <a:off x="308718" y="4279900"/>
            <a:ext cx="2225681" cy="351056"/>
          </a:xfrm>
          <a:prstGeom prst="bevel">
            <a:avLst>
              <a:gd name="adj" fmla="val 6843"/>
            </a:avLst>
          </a:prstGeom>
          <a:solidFill>
            <a:schemeClr val="accent2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Behavior</a:t>
            </a:r>
            <a:r>
              <a:rPr lang="zh-CN" altLang="en-US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Prediction</a:t>
            </a:r>
            <a:endParaRPr lang="en-US" b="1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44" name="Bevel 43"/>
          <p:cNvSpPr/>
          <p:nvPr/>
        </p:nvSpPr>
        <p:spPr>
          <a:xfrm>
            <a:off x="308718" y="5472810"/>
            <a:ext cx="2225681" cy="575567"/>
          </a:xfrm>
          <a:prstGeom prst="bevel">
            <a:avLst>
              <a:gd name="adj" fmla="val 6843"/>
            </a:avLst>
          </a:prstGeom>
          <a:solidFill>
            <a:schemeClr val="accent2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Suspicious</a:t>
            </a:r>
            <a:r>
              <a:rPr lang="zh-CN" altLang="en-US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Behavior</a:t>
            </a:r>
            <a:r>
              <a:rPr lang="zh-CN" altLang="en-US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Detection</a:t>
            </a:r>
            <a:endParaRPr lang="en-US" b="1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45" name="Bevel 44"/>
          <p:cNvSpPr/>
          <p:nvPr/>
        </p:nvSpPr>
        <p:spPr>
          <a:xfrm>
            <a:off x="720517" y="4840509"/>
            <a:ext cx="2225681" cy="351056"/>
          </a:xfrm>
          <a:prstGeom prst="bevel">
            <a:avLst>
              <a:gd name="adj" fmla="val 6843"/>
            </a:avLst>
          </a:prstGeom>
          <a:solidFill>
            <a:schemeClr val="accent2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Summarization</a:t>
            </a:r>
            <a:endParaRPr lang="en-US" b="1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" name="Oval 1"/>
          <p:cNvSpPr/>
          <p:nvPr/>
        </p:nvSpPr>
        <p:spPr>
          <a:xfrm>
            <a:off x="3684670" y="4782490"/>
            <a:ext cx="457200" cy="457200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+</a:t>
            </a:r>
            <a:endParaRPr lang="en-US" sz="36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1" name="Elbow Connector 10"/>
          <p:cNvCxnSpPr>
            <a:stCxn id="2" idx="2"/>
            <a:endCxn id="42" idx="1"/>
          </p:cNvCxnSpPr>
          <p:nvPr/>
        </p:nvCxnSpPr>
        <p:spPr>
          <a:xfrm rot="10800000">
            <a:off x="2510376" y="4455428"/>
            <a:ext cx="1174294" cy="555662"/>
          </a:xfrm>
          <a:prstGeom prst="bentConnector3">
            <a:avLst>
              <a:gd name="adj1" fmla="val 28370"/>
            </a:avLst>
          </a:prstGeom>
          <a:ln w="38100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Elbow Connector 45"/>
          <p:cNvCxnSpPr>
            <a:stCxn id="2" idx="2"/>
            <a:endCxn id="44" idx="1"/>
          </p:cNvCxnSpPr>
          <p:nvPr/>
        </p:nvCxnSpPr>
        <p:spPr>
          <a:xfrm rot="10800000" flipV="1">
            <a:off x="2495014" y="5011090"/>
            <a:ext cx="1189657" cy="749504"/>
          </a:xfrm>
          <a:prstGeom prst="bentConnector3">
            <a:avLst>
              <a:gd name="adj1" fmla="val 27582"/>
            </a:avLst>
          </a:prstGeom>
          <a:ln w="38100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endCxn id="45" idx="1"/>
          </p:cNvCxnSpPr>
          <p:nvPr/>
        </p:nvCxnSpPr>
        <p:spPr>
          <a:xfrm flipH="1">
            <a:off x="2922175" y="5016037"/>
            <a:ext cx="663122" cy="0"/>
          </a:xfrm>
          <a:prstGeom prst="straightConnector1">
            <a:avLst/>
          </a:prstGeom>
          <a:ln w="38100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38" idx="3"/>
            <a:endCxn id="2" idx="0"/>
          </p:cNvCxnSpPr>
          <p:nvPr/>
        </p:nvCxnSpPr>
        <p:spPr>
          <a:xfrm flipH="1">
            <a:off x="3913270" y="3956373"/>
            <a:ext cx="9162" cy="826117"/>
          </a:xfrm>
          <a:prstGeom prst="straightConnector1">
            <a:avLst/>
          </a:prstGeom>
          <a:ln w="38100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>
            <a:stCxn id="35" idx="2"/>
            <a:endCxn id="38" idx="6"/>
          </p:cNvCxnSpPr>
          <p:nvPr/>
        </p:nvCxnSpPr>
        <p:spPr>
          <a:xfrm>
            <a:off x="3922431" y="3156335"/>
            <a:ext cx="1" cy="240415"/>
          </a:xfrm>
          <a:prstGeom prst="straightConnector1">
            <a:avLst/>
          </a:prstGeom>
          <a:ln w="38100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stCxn id="41" idx="3"/>
            <a:endCxn id="2" idx="6"/>
          </p:cNvCxnSpPr>
          <p:nvPr/>
        </p:nvCxnSpPr>
        <p:spPr>
          <a:xfrm flipH="1" flipV="1">
            <a:off x="4141870" y="5011090"/>
            <a:ext cx="1038126" cy="1"/>
          </a:xfrm>
          <a:prstGeom prst="straightConnector1">
            <a:avLst/>
          </a:prstGeom>
          <a:ln w="38100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stCxn id="36" idx="3"/>
            <a:endCxn id="41" idx="7"/>
          </p:cNvCxnSpPr>
          <p:nvPr/>
        </p:nvCxnSpPr>
        <p:spPr>
          <a:xfrm flipH="1" flipV="1">
            <a:off x="5698511" y="5011091"/>
            <a:ext cx="342457" cy="5801"/>
          </a:xfrm>
          <a:prstGeom prst="straightConnector1">
            <a:avLst/>
          </a:prstGeom>
          <a:ln w="38100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itle 1"/>
          <p:cNvSpPr txBox="1">
            <a:spLocks/>
          </p:cNvSpPr>
          <p:nvPr/>
        </p:nvSpPr>
        <p:spPr>
          <a:xfrm>
            <a:off x="5965609" y="2059795"/>
            <a:ext cx="3109922" cy="768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Times" charset="0"/>
                <a:ea typeface="Times" charset="0"/>
                <a:cs typeface="Times" charset="0"/>
              </a:defRPr>
            </a:lvl1pPr>
          </a:lstStyle>
          <a:p>
            <a:r>
              <a:rPr lang="en-US" altLang="zh-CN" sz="3200" dirty="0" smtClean="0"/>
              <a:t>Toolbox</a:t>
            </a:r>
            <a:endParaRPr lang="en-US" sz="3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3312" y="3485306"/>
            <a:ext cx="726292" cy="676932"/>
          </a:xfrm>
          <a:prstGeom prst="rect">
            <a:avLst/>
          </a:prstGeom>
        </p:spPr>
      </p:pic>
      <p:sp>
        <p:nvSpPr>
          <p:cNvPr id="49" name="Rectangle 48"/>
          <p:cNvSpPr/>
          <p:nvPr/>
        </p:nvSpPr>
        <p:spPr>
          <a:xfrm>
            <a:off x="253878" y="603940"/>
            <a:ext cx="8663674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200" i="1" dirty="0" smtClean="0">
                <a:latin typeface="Times" charset="0"/>
                <a:ea typeface="Times" charset="0"/>
                <a:cs typeface="Times" charset="0"/>
              </a:rPr>
              <a:t>Conclusion.</a:t>
            </a:r>
            <a:r>
              <a:rPr lang="zh-CN" altLang="en-US" sz="2200" i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200" b="1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Data-Driven</a:t>
            </a:r>
            <a:r>
              <a:rPr lang="zh-CN" altLang="en-US" sz="2200" b="1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200" b="1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Behavioral</a:t>
            </a:r>
            <a:r>
              <a:rPr lang="zh-CN" altLang="en-US" sz="2200" b="1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200" b="1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Analytics</a:t>
            </a:r>
            <a:r>
              <a:rPr lang="zh-CN" altLang="en-US" sz="2200" b="1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200" b="1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with</a:t>
            </a:r>
            <a:r>
              <a:rPr lang="zh-CN" altLang="en-US" sz="2200" b="1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200" b="1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Networks</a:t>
            </a:r>
            <a:endParaRPr lang="zh-CN" altLang="en-US" sz="2200" b="1" dirty="0" smtClean="0">
              <a:solidFill>
                <a:srgbClr val="FF0000"/>
              </a:solidFill>
              <a:latin typeface="Times" charset="0"/>
              <a:ea typeface="Times" charset="0"/>
              <a:cs typeface="Times" charset="0"/>
            </a:endParaRPr>
          </a:p>
          <a:p>
            <a:r>
              <a:rPr lang="en-US" altLang="zh-CN" sz="2200" b="1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T1</a:t>
            </a:r>
            <a:r>
              <a:rPr lang="en-US" altLang="zh-CN" sz="2200" b="1" dirty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:</a:t>
            </a:r>
            <a:r>
              <a:rPr lang="zh-CN" altLang="en-US" sz="2200" b="1" dirty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200" b="1" dirty="0">
                <a:latin typeface="Times" charset="0"/>
                <a:ea typeface="Times" charset="0"/>
                <a:cs typeface="Times" charset="0"/>
              </a:rPr>
              <a:t>Mining</a:t>
            </a:r>
            <a:r>
              <a:rPr lang="zh-CN" altLang="en-US" sz="2200" b="1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200" b="1" dirty="0" smtClean="0">
                <a:latin typeface="Times" charset="0"/>
                <a:ea typeface="Times" charset="0"/>
                <a:cs typeface="Times" charset="0"/>
              </a:rPr>
              <a:t>behavior</a:t>
            </a:r>
            <a:r>
              <a:rPr lang="zh-CN" altLang="en-US" sz="22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200" b="1" dirty="0" smtClean="0">
                <a:latin typeface="Times" charset="0"/>
                <a:ea typeface="Times" charset="0"/>
                <a:cs typeface="Times" charset="0"/>
              </a:rPr>
              <a:t>networks</a:t>
            </a:r>
            <a:r>
              <a:rPr lang="zh-CN" altLang="en-US" sz="22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200" b="1" dirty="0" smtClean="0">
                <a:latin typeface="Times" charset="0"/>
                <a:ea typeface="Times" charset="0"/>
                <a:cs typeface="Times" charset="0"/>
              </a:rPr>
              <a:t>with</a:t>
            </a:r>
            <a:r>
              <a:rPr lang="zh-CN" altLang="en-US" sz="22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200" b="1" dirty="0">
                <a:latin typeface="Times" charset="0"/>
                <a:ea typeface="Times" charset="0"/>
                <a:cs typeface="Times" charset="0"/>
              </a:rPr>
              <a:t>social,</a:t>
            </a:r>
            <a:r>
              <a:rPr lang="zh-CN" altLang="en-US" sz="2200" b="1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200" b="1" dirty="0">
                <a:latin typeface="Times" charset="0"/>
                <a:ea typeface="Times" charset="0"/>
                <a:cs typeface="Times" charset="0"/>
              </a:rPr>
              <a:t>spatiotemporal</a:t>
            </a:r>
            <a:r>
              <a:rPr lang="zh-CN" altLang="en-US" sz="2200" b="1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200" b="1" dirty="0">
                <a:latin typeface="Times" charset="0"/>
                <a:ea typeface="Times" charset="0"/>
                <a:cs typeface="Times" charset="0"/>
              </a:rPr>
              <a:t>contexts</a:t>
            </a:r>
            <a:endParaRPr lang="en-US" sz="2200" b="1" dirty="0">
              <a:latin typeface="Times" charset="0"/>
              <a:ea typeface="Times" charset="0"/>
              <a:cs typeface="Times" charset="0"/>
            </a:endParaRPr>
          </a:p>
          <a:p>
            <a:r>
              <a:rPr lang="en-US" altLang="zh-CN" sz="2200" b="1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T2: </a:t>
            </a:r>
            <a:r>
              <a:rPr lang="en-US" altLang="zh-CN" sz="2200" b="1" dirty="0" smtClean="0">
                <a:latin typeface="Times" charset="0"/>
                <a:ea typeface="Times" charset="0"/>
                <a:cs typeface="Times" charset="0"/>
              </a:rPr>
              <a:t>Structuring information networks from behavioral content</a:t>
            </a:r>
            <a:endParaRPr lang="zh-CN" altLang="en-US" sz="2200" b="1" dirty="0" smtClean="0">
              <a:latin typeface="Times" charset="0"/>
              <a:ea typeface="Times" charset="0"/>
              <a:cs typeface="Times" charset="0"/>
            </a:endParaRPr>
          </a:p>
          <a:p>
            <a:r>
              <a:rPr lang="en-US" altLang="zh-CN" sz="2200" b="1" dirty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T3:</a:t>
            </a:r>
            <a:r>
              <a:rPr lang="zh-CN" altLang="en-US" sz="2200" b="1" dirty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200" b="1" dirty="0">
                <a:latin typeface="Times" charset="0"/>
                <a:ea typeface="Times" charset="0"/>
                <a:cs typeface="Times" charset="0"/>
              </a:rPr>
              <a:t>Integrating behavior networks with rich information </a:t>
            </a:r>
            <a:r>
              <a:rPr lang="en-US" altLang="zh-CN" sz="2200" b="1" dirty="0" smtClean="0">
                <a:latin typeface="Times" charset="0"/>
                <a:ea typeface="Times" charset="0"/>
                <a:cs typeface="Times" charset="0"/>
              </a:rPr>
              <a:t>networks</a:t>
            </a:r>
            <a:endParaRPr lang="en-US" sz="2200" b="1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33" name="Bevel 32"/>
          <p:cNvSpPr/>
          <p:nvPr/>
        </p:nvSpPr>
        <p:spPr>
          <a:xfrm>
            <a:off x="180612" y="3156335"/>
            <a:ext cx="2878404" cy="2994938"/>
          </a:xfrm>
          <a:prstGeom prst="bevel">
            <a:avLst>
              <a:gd name="adj" fmla="val 6843"/>
            </a:avLst>
          </a:prstGeom>
          <a:solidFill>
            <a:schemeClr val="accent2">
              <a:lumMod val="75000"/>
              <a:alpha val="9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Intelligent</a:t>
            </a:r>
            <a:r>
              <a:rPr lang="zh-CN" altLang="en-US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and</a:t>
            </a:r>
            <a:r>
              <a:rPr lang="zh-CN" altLang="en-US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Trustworthy</a:t>
            </a:r>
            <a:r>
              <a:rPr lang="zh-CN" altLang="en-US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Systems</a:t>
            </a:r>
            <a:endParaRPr lang="zh-CN" altLang="en-US" b="1" dirty="0" smtClean="0">
              <a:latin typeface="Times" charset="0"/>
              <a:ea typeface="Times" charset="0"/>
              <a:cs typeface="Times" charset="0"/>
            </a:endParaRPr>
          </a:p>
          <a:p>
            <a:pPr algn="ctr"/>
            <a:endParaRPr lang="zh-CN" altLang="en-US" b="1" dirty="0">
              <a:latin typeface="Times" charset="0"/>
              <a:ea typeface="Times" charset="0"/>
              <a:cs typeface="Times" charset="0"/>
            </a:endParaRPr>
          </a:p>
          <a:p>
            <a:pPr algn="ctr"/>
            <a:endParaRPr lang="zh-CN" altLang="en-US" b="1" dirty="0" smtClean="0">
              <a:latin typeface="Times" charset="0"/>
              <a:ea typeface="Times" charset="0"/>
              <a:cs typeface="Times" charset="0"/>
            </a:endParaRPr>
          </a:p>
          <a:p>
            <a:pPr algn="ctr"/>
            <a:endParaRPr lang="zh-CN" altLang="en-US" b="1" dirty="0">
              <a:latin typeface="Times" charset="0"/>
              <a:ea typeface="Times" charset="0"/>
              <a:cs typeface="Times" charset="0"/>
            </a:endParaRPr>
          </a:p>
          <a:p>
            <a:pPr algn="ctr"/>
            <a:endParaRPr lang="zh-CN" altLang="en-US" b="1" dirty="0" smtClean="0">
              <a:latin typeface="Times" charset="0"/>
              <a:ea typeface="Times" charset="0"/>
              <a:cs typeface="Times" charset="0"/>
            </a:endParaRPr>
          </a:p>
          <a:p>
            <a:pPr algn="ctr"/>
            <a:endParaRPr lang="zh-CN" altLang="en-US" b="1" dirty="0">
              <a:latin typeface="Times" charset="0"/>
              <a:ea typeface="Times" charset="0"/>
              <a:cs typeface="Times" charset="0"/>
            </a:endParaRPr>
          </a:p>
          <a:p>
            <a:pPr algn="ctr"/>
            <a:endParaRPr lang="zh-CN" altLang="en-US" b="1" dirty="0" smtClean="0">
              <a:latin typeface="Times" charset="0"/>
              <a:ea typeface="Times" charset="0"/>
              <a:cs typeface="Times" charset="0"/>
            </a:endParaRPr>
          </a:p>
          <a:p>
            <a:pPr algn="ctr"/>
            <a:endParaRPr lang="en-US" b="1" dirty="0">
              <a:latin typeface="Times" charset="0"/>
              <a:ea typeface="Times" charset="0"/>
              <a:cs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5279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28928"/>
            <a:ext cx="9144000" cy="55290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Acknowledgement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082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000" dirty="0" smtClean="0"/>
              <a:t>D.</a:t>
            </a:r>
            <a:r>
              <a:rPr lang="zh-CN" altLang="en-US" sz="2000" dirty="0" smtClean="0"/>
              <a:t> </a:t>
            </a:r>
            <a:r>
              <a:rPr lang="en-US" altLang="zh-CN" sz="2000" dirty="0" err="1" smtClean="0"/>
              <a:t>Blei</a:t>
            </a:r>
            <a:r>
              <a:rPr lang="en-US" altLang="zh-CN" sz="2000" dirty="0" smtClean="0"/>
              <a:t>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Ng,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and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M.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Jordan.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“Latent</a:t>
            </a:r>
            <a:r>
              <a:rPr lang="zh-CN" altLang="en-US" sz="2000" dirty="0" smtClean="0"/>
              <a:t> </a:t>
            </a:r>
            <a:r>
              <a:rPr lang="en-US" altLang="zh-CN" sz="2000" dirty="0" err="1" smtClean="0"/>
              <a:t>dirichlet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allocation.”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JMLR,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2003.</a:t>
            </a:r>
            <a:endParaRPr lang="zh-CN" altLang="en-US" sz="2000" dirty="0" smtClean="0"/>
          </a:p>
          <a:p>
            <a:pPr marL="0" indent="0">
              <a:buNone/>
            </a:pPr>
            <a:r>
              <a:rPr lang="en-US" altLang="zh-CN" sz="2000" dirty="0" smtClean="0"/>
              <a:t>J.</a:t>
            </a:r>
            <a:r>
              <a:rPr lang="zh-CN" altLang="en-US" sz="2000" dirty="0" smtClean="0"/>
              <a:t> </a:t>
            </a:r>
            <a:r>
              <a:rPr lang="en-US" altLang="zh-CN" sz="2000" dirty="0" err="1" smtClean="0"/>
              <a:t>Herlocker</a:t>
            </a:r>
            <a:r>
              <a:rPr lang="en-US" altLang="zh-CN" sz="2000" dirty="0" smtClean="0"/>
              <a:t>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J.</a:t>
            </a:r>
            <a:r>
              <a:rPr lang="zh-CN" altLang="en-US" sz="2000" dirty="0" smtClean="0"/>
              <a:t> </a:t>
            </a:r>
            <a:r>
              <a:rPr lang="en-US" altLang="zh-CN" sz="2000" dirty="0" err="1" smtClean="0"/>
              <a:t>Konstan</a:t>
            </a:r>
            <a:r>
              <a:rPr lang="en-US" altLang="zh-CN" sz="2000" dirty="0" smtClean="0"/>
              <a:t>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L.</a:t>
            </a:r>
            <a:r>
              <a:rPr lang="zh-CN" altLang="en-US" sz="2000" dirty="0" smtClean="0"/>
              <a:t> </a:t>
            </a:r>
            <a:r>
              <a:rPr lang="en-US" altLang="zh-CN" sz="2000" dirty="0" err="1" smtClean="0"/>
              <a:t>Terveen</a:t>
            </a:r>
            <a:r>
              <a:rPr lang="en-US" altLang="zh-CN" sz="2000" dirty="0" smtClean="0"/>
              <a:t>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J.</a:t>
            </a:r>
            <a:r>
              <a:rPr lang="zh-CN" altLang="en-US" sz="2000" dirty="0" smtClean="0"/>
              <a:t> </a:t>
            </a:r>
            <a:r>
              <a:rPr lang="en-US" altLang="zh-CN" sz="2000" dirty="0" err="1" smtClean="0"/>
              <a:t>Riedl</a:t>
            </a:r>
            <a:r>
              <a:rPr lang="en-US" altLang="zh-CN" sz="2000" dirty="0" smtClean="0"/>
              <a:t>.</a:t>
            </a:r>
            <a:r>
              <a:rPr lang="zh-CN" altLang="en-US" sz="2000" dirty="0" smtClean="0"/>
              <a:t> </a:t>
            </a:r>
            <a:r>
              <a:rPr lang="en-US" altLang="zh-CN" sz="2000" dirty="0"/>
              <a:t>“Evaluating collaborative filtering recommender </a:t>
            </a:r>
            <a:r>
              <a:rPr lang="en-US" altLang="zh-CN" sz="2000" dirty="0" smtClean="0"/>
              <a:t>systems.”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ACM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TOIS,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2004.</a:t>
            </a:r>
            <a:endParaRPr lang="zh-CN" altLang="en-US" sz="2000" dirty="0" smtClean="0"/>
          </a:p>
          <a:p>
            <a:pPr marL="0" indent="0">
              <a:buNone/>
            </a:pPr>
            <a:r>
              <a:rPr lang="en-US" altLang="zh-CN" sz="2000" dirty="0" smtClean="0"/>
              <a:t>Y.</a:t>
            </a:r>
            <a:r>
              <a:rPr lang="zh-CN" altLang="en-US" sz="2000" dirty="0" smtClean="0"/>
              <a:t> </a:t>
            </a:r>
            <a:r>
              <a:rPr lang="en-US" altLang="zh-CN" sz="2000" dirty="0" err="1" smtClean="0"/>
              <a:t>Koren</a:t>
            </a:r>
            <a:r>
              <a:rPr lang="en-US" altLang="zh-CN" sz="2000" dirty="0" smtClean="0"/>
              <a:t>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R.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Bell,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C.</a:t>
            </a:r>
            <a:r>
              <a:rPr lang="zh-CN" altLang="en-US" sz="2000" dirty="0" smtClean="0"/>
              <a:t> </a:t>
            </a:r>
            <a:r>
              <a:rPr lang="en-US" altLang="zh-CN" sz="2000" dirty="0" err="1" smtClean="0"/>
              <a:t>Volinsky</a:t>
            </a:r>
            <a:r>
              <a:rPr lang="en-US" altLang="zh-CN" sz="2000" dirty="0" smtClean="0"/>
              <a:t>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“Matrix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factorization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techniques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for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recommender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systems.”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Computer,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2009.</a:t>
            </a:r>
            <a:endParaRPr lang="zh-CN" altLang="en-US" sz="2000" dirty="0" smtClean="0"/>
          </a:p>
          <a:p>
            <a:pPr marL="0" indent="0">
              <a:buNone/>
            </a:pPr>
            <a:r>
              <a:rPr lang="en-US" altLang="zh-CN" sz="2000" dirty="0" smtClean="0"/>
              <a:t>Y.</a:t>
            </a:r>
            <a:r>
              <a:rPr lang="zh-CN" altLang="en-US" sz="2000" dirty="0" smtClean="0"/>
              <a:t> </a:t>
            </a:r>
            <a:r>
              <a:rPr lang="en-US" altLang="zh-CN" sz="2000" dirty="0" err="1" smtClean="0"/>
              <a:t>Koren</a:t>
            </a:r>
            <a:r>
              <a:rPr lang="en-US" altLang="zh-CN" sz="2000" dirty="0" smtClean="0"/>
              <a:t>.</a:t>
            </a:r>
            <a:r>
              <a:rPr lang="zh-CN" altLang="en-US" sz="2000" dirty="0" smtClean="0"/>
              <a:t> </a:t>
            </a:r>
            <a:r>
              <a:rPr lang="en-US" altLang="zh-CN" sz="2000" dirty="0"/>
              <a:t>“Factorization meets the neighborhood: </a:t>
            </a:r>
            <a:r>
              <a:rPr lang="en-US" altLang="zh-CN" sz="2000" dirty="0" smtClean="0"/>
              <a:t>A </a:t>
            </a:r>
            <a:r>
              <a:rPr lang="en-US" altLang="zh-CN" sz="2000" dirty="0"/>
              <a:t>multifaceted collaborative filtering </a:t>
            </a:r>
            <a:r>
              <a:rPr lang="en-US" altLang="zh-CN" sz="2000" dirty="0" smtClean="0"/>
              <a:t>model.”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KDD,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2008.</a:t>
            </a:r>
            <a:endParaRPr lang="zh-CN" altLang="en-US" sz="2000" dirty="0" smtClean="0"/>
          </a:p>
          <a:p>
            <a:pPr marL="0" indent="0">
              <a:buNone/>
            </a:pPr>
            <a:r>
              <a:rPr lang="en-US" altLang="zh-CN" sz="2000" dirty="0" smtClean="0"/>
              <a:t>Y.</a:t>
            </a:r>
            <a:r>
              <a:rPr lang="zh-CN" altLang="en-US" sz="2000" dirty="0" smtClean="0"/>
              <a:t> </a:t>
            </a:r>
            <a:r>
              <a:rPr lang="en-US" altLang="zh-CN" sz="2000" dirty="0" err="1" smtClean="0"/>
              <a:t>Koren</a:t>
            </a:r>
            <a:r>
              <a:rPr lang="en-US" altLang="zh-CN" sz="2000" dirty="0" smtClean="0"/>
              <a:t>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“Collaborative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filtering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with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temporal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dynamics.”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CACM,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2010.</a:t>
            </a:r>
            <a:endParaRPr lang="zh-CN" altLang="en-US" sz="2000" dirty="0" smtClean="0"/>
          </a:p>
          <a:p>
            <a:pPr marL="0" indent="0">
              <a:buNone/>
            </a:pPr>
            <a:r>
              <a:rPr lang="en-US" altLang="zh-CN" sz="2000" dirty="0" smtClean="0"/>
              <a:t>M.</a:t>
            </a:r>
            <a:r>
              <a:rPr lang="zh-CN" altLang="en-US" sz="2000" dirty="0" smtClean="0"/>
              <a:t> </a:t>
            </a:r>
            <a:r>
              <a:rPr lang="en-US" altLang="zh-CN" sz="2000" dirty="0" err="1" smtClean="0"/>
              <a:t>Balabanovic</a:t>
            </a:r>
            <a:r>
              <a:rPr lang="zh-CN" altLang="en-US" sz="2000" dirty="0"/>
              <a:t> </a:t>
            </a:r>
            <a:r>
              <a:rPr lang="en-US" altLang="zh-CN" sz="2000" dirty="0" smtClean="0"/>
              <a:t>and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Y.</a:t>
            </a:r>
            <a:r>
              <a:rPr lang="zh-CN" altLang="en-US" sz="2000" dirty="0" smtClean="0"/>
              <a:t> </a:t>
            </a:r>
            <a:r>
              <a:rPr lang="en-US" altLang="zh-CN" sz="2000" dirty="0" err="1" smtClean="0"/>
              <a:t>Shoham</a:t>
            </a:r>
            <a:r>
              <a:rPr lang="en-US" altLang="zh-CN" sz="2000" dirty="0" smtClean="0"/>
              <a:t>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“</a:t>
            </a:r>
            <a:r>
              <a:rPr lang="en-US" altLang="zh-CN" sz="2000" dirty="0"/>
              <a:t>F</a:t>
            </a:r>
            <a:r>
              <a:rPr lang="en-US" altLang="zh-CN" sz="2000" dirty="0" smtClean="0"/>
              <a:t>AB:</a:t>
            </a:r>
            <a:r>
              <a:rPr lang="zh-CN" altLang="en-US" sz="2000" dirty="0" smtClean="0"/>
              <a:t> </a:t>
            </a:r>
            <a:r>
              <a:rPr lang="en-US" altLang="zh-CN" sz="2000" dirty="0"/>
              <a:t>C</a:t>
            </a:r>
            <a:r>
              <a:rPr lang="en-US" altLang="zh-CN" sz="2000" dirty="0" smtClean="0"/>
              <a:t>ontent-based</a:t>
            </a:r>
            <a:r>
              <a:rPr lang="en-US" altLang="zh-CN" sz="2000" dirty="0"/>
              <a:t>, </a:t>
            </a:r>
            <a:r>
              <a:rPr lang="en-US" altLang="zh-CN" sz="2000" dirty="0" smtClean="0"/>
              <a:t>collaborative </a:t>
            </a:r>
            <a:r>
              <a:rPr lang="en-US" altLang="zh-CN" sz="2000" dirty="0"/>
              <a:t>r</a:t>
            </a:r>
            <a:r>
              <a:rPr lang="en-US" altLang="zh-CN" sz="2000" dirty="0" smtClean="0"/>
              <a:t>ecommendation.”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CACM,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1997.</a:t>
            </a:r>
            <a:endParaRPr lang="zh-CN" altLang="en-US" sz="2000" dirty="0" smtClean="0"/>
          </a:p>
          <a:p>
            <a:pPr marL="0" indent="0">
              <a:buNone/>
            </a:pPr>
            <a:r>
              <a:rPr lang="en-US" altLang="zh-CN" sz="2000" dirty="0" smtClean="0"/>
              <a:t>N.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Liu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and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Q.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Yang.</a:t>
            </a:r>
            <a:r>
              <a:rPr lang="zh-CN" altLang="en-US" sz="2000" dirty="0" smtClean="0"/>
              <a:t> </a:t>
            </a:r>
            <a:r>
              <a:rPr lang="en-US" altLang="zh-CN" sz="2000" dirty="0"/>
              <a:t>“</a:t>
            </a:r>
            <a:r>
              <a:rPr lang="en-US" altLang="zh-CN" sz="2000" dirty="0" err="1"/>
              <a:t>Eigenrank</a:t>
            </a:r>
            <a:r>
              <a:rPr lang="en-US" altLang="zh-CN" sz="2000" dirty="0"/>
              <a:t>: </a:t>
            </a:r>
            <a:r>
              <a:rPr lang="en-US" altLang="zh-CN" sz="2000" dirty="0" smtClean="0"/>
              <a:t>A </a:t>
            </a:r>
            <a:r>
              <a:rPr lang="en-US" altLang="zh-CN" sz="2000" dirty="0"/>
              <a:t>ranking-oriented approach to collaborative </a:t>
            </a:r>
            <a:r>
              <a:rPr lang="en-US" altLang="zh-CN" sz="2000" dirty="0" smtClean="0"/>
              <a:t>filtering.”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SIGIR,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2008.</a:t>
            </a:r>
            <a:endParaRPr lang="zh-CN" altLang="en-US" sz="2000" dirty="0" smtClean="0"/>
          </a:p>
          <a:p>
            <a:pPr marL="0" indent="0">
              <a:buNone/>
            </a:pPr>
            <a:r>
              <a:rPr lang="en-US" altLang="zh-CN" sz="2000" dirty="0" smtClean="0"/>
              <a:t>N.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Liu,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M.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Zhao,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and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Q.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Yang.</a:t>
            </a:r>
            <a:r>
              <a:rPr lang="zh-CN" altLang="en-US" sz="2000" dirty="0" smtClean="0"/>
              <a:t> </a:t>
            </a:r>
            <a:r>
              <a:rPr lang="en-US" altLang="zh-CN" sz="2000" dirty="0"/>
              <a:t>“Probabilistic latent preference analysis for collaborative </a:t>
            </a:r>
            <a:r>
              <a:rPr lang="en-US" altLang="zh-CN" sz="2000" dirty="0" smtClean="0"/>
              <a:t>filtering.”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CIKM,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2009.</a:t>
            </a:r>
            <a:endParaRPr lang="zh-CN" altLang="en-US" sz="20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100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zh-CN" sz="2000" dirty="0"/>
              <a:t>H.</a:t>
            </a:r>
            <a:r>
              <a:rPr lang="zh-CN" altLang="en-US" sz="2000" dirty="0"/>
              <a:t> </a:t>
            </a:r>
            <a:r>
              <a:rPr lang="en-US" altLang="zh-CN" sz="2000" dirty="0"/>
              <a:t>Ma,</a:t>
            </a:r>
            <a:r>
              <a:rPr lang="zh-CN" altLang="en-US" sz="2000" dirty="0"/>
              <a:t> </a:t>
            </a:r>
            <a:r>
              <a:rPr lang="en-US" altLang="zh-CN" sz="2000" dirty="0"/>
              <a:t>H.</a:t>
            </a:r>
            <a:r>
              <a:rPr lang="zh-CN" altLang="en-US" sz="2000" dirty="0"/>
              <a:t> </a:t>
            </a:r>
            <a:r>
              <a:rPr lang="en-US" altLang="zh-CN" sz="2000" dirty="0"/>
              <a:t>Yang,</a:t>
            </a:r>
            <a:r>
              <a:rPr lang="zh-CN" altLang="en-US" sz="2000" dirty="0"/>
              <a:t> </a:t>
            </a:r>
            <a:r>
              <a:rPr lang="en-US" altLang="zh-CN" sz="2000" dirty="0"/>
              <a:t>M.</a:t>
            </a:r>
            <a:r>
              <a:rPr lang="zh-CN" altLang="en-US" sz="2000" dirty="0"/>
              <a:t> </a:t>
            </a:r>
            <a:r>
              <a:rPr lang="en-US" altLang="zh-CN" sz="2000" dirty="0" err="1"/>
              <a:t>Lyu</a:t>
            </a:r>
            <a:r>
              <a:rPr lang="en-US" altLang="zh-CN" sz="2000" dirty="0"/>
              <a:t>,</a:t>
            </a:r>
            <a:r>
              <a:rPr lang="zh-CN" altLang="en-US" sz="2000" dirty="0"/>
              <a:t> </a:t>
            </a:r>
            <a:r>
              <a:rPr lang="en-US" altLang="zh-CN" sz="2000" dirty="0"/>
              <a:t>and</a:t>
            </a:r>
            <a:r>
              <a:rPr lang="zh-CN" altLang="en-US" sz="2000" dirty="0"/>
              <a:t> </a:t>
            </a:r>
            <a:r>
              <a:rPr lang="en-US" altLang="zh-CN" sz="2000" dirty="0"/>
              <a:t>I.</a:t>
            </a:r>
            <a:r>
              <a:rPr lang="zh-CN" altLang="en-US" sz="2000" dirty="0"/>
              <a:t> </a:t>
            </a:r>
            <a:r>
              <a:rPr lang="en-US" altLang="zh-CN" sz="2000" dirty="0"/>
              <a:t>King.</a:t>
            </a:r>
            <a:r>
              <a:rPr lang="zh-CN" altLang="en-US" sz="2000" dirty="0"/>
              <a:t> </a:t>
            </a:r>
            <a:r>
              <a:rPr lang="en-US" altLang="zh-CN" sz="2000" dirty="0"/>
              <a:t>“</a:t>
            </a:r>
            <a:r>
              <a:rPr lang="en-US" altLang="zh-CN" sz="2000" dirty="0" err="1"/>
              <a:t>Sorec</a:t>
            </a:r>
            <a:r>
              <a:rPr lang="en-US" altLang="zh-CN" sz="2000" dirty="0"/>
              <a:t>: Social recommendation using probabilistic matrix factorization.”</a:t>
            </a:r>
            <a:r>
              <a:rPr lang="zh-CN" altLang="en-US" sz="2000" dirty="0"/>
              <a:t> </a:t>
            </a:r>
            <a:r>
              <a:rPr lang="en-US" altLang="zh-CN" sz="2000" dirty="0"/>
              <a:t>CIKM,</a:t>
            </a:r>
            <a:r>
              <a:rPr lang="zh-CN" altLang="en-US" sz="2000" dirty="0"/>
              <a:t> </a:t>
            </a:r>
            <a:r>
              <a:rPr lang="en-US" altLang="zh-CN" sz="2000" dirty="0"/>
              <a:t>2008.</a:t>
            </a:r>
            <a:endParaRPr lang="zh-CN" altLang="en-US" sz="2000" dirty="0"/>
          </a:p>
          <a:p>
            <a:pPr marL="0" indent="0">
              <a:buNone/>
            </a:pPr>
            <a:r>
              <a:rPr lang="en-US" altLang="zh-CN" sz="2000" dirty="0" smtClean="0"/>
              <a:t>H.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Ma,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T.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Zhou,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M.</a:t>
            </a:r>
            <a:r>
              <a:rPr lang="zh-CN" altLang="en-US" sz="2000" dirty="0" smtClean="0"/>
              <a:t> </a:t>
            </a:r>
            <a:r>
              <a:rPr lang="en-US" altLang="zh-CN" sz="2000" dirty="0" err="1" smtClean="0"/>
              <a:t>Lyu</a:t>
            </a:r>
            <a:r>
              <a:rPr lang="en-US" altLang="zh-CN" sz="2000" dirty="0" smtClean="0"/>
              <a:t>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and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I.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King.</a:t>
            </a:r>
            <a:r>
              <a:rPr lang="zh-CN" altLang="en-US" sz="2000" dirty="0" smtClean="0"/>
              <a:t> </a:t>
            </a:r>
            <a:r>
              <a:rPr lang="en-US" altLang="zh-CN" sz="2000" dirty="0"/>
              <a:t>“Improving </a:t>
            </a:r>
            <a:r>
              <a:rPr lang="en-US" altLang="zh-CN" sz="2000" dirty="0" smtClean="0"/>
              <a:t>recommender </a:t>
            </a:r>
            <a:r>
              <a:rPr lang="en-US" altLang="zh-CN" sz="2000" dirty="0"/>
              <a:t>s</a:t>
            </a:r>
            <a:r>
              <a:rPr lang="en-US" altLang="zh-CN" sz="2000" dirty="0" smtClean="0"/>
              <a:t>ystems </a:t>
            </a:r>
            <a:r>
              <a:rPr lang="en-US" altLang="zh-CN" sz="2000" dirty="0"/>
              <a:t>by </a:t>
            </a:r>
            <a:r>
              <a:rPr lang="en-US" altLang="zh-CN" sz="2000" dirty="0" smtClean="0"/>
              <a:t>incorporating </a:t>
            </a:r>
            <a:r>
              <a:rPr lang="en-US" altLang="zh-CN" sz="2000" dirty="0"/>
              <a:t>s</a:t>
            </a:r>
            <a:r>
              <a:rPr lang="en-US" altLang="zh-CN" sz="2000" dirty="0" smtClean="0"/>
              <a:t>ocial </a:t>
            </a:r>
            <a:r>
              <a:rPr lang="en-US" altLang="zh-CN" sz="2000" dirty="0"/>
              <a:t>c</a:t>
            </a:r>
            <a:r>
              <a:rPr lang="en-US" altLang="zh-CN" sz="2000" dirty="0" smtClean="0"/>
              <a:t>ontextual </a:t>
            </a:r>
            <a:r>
              <a:rPr lang="en-US" altLang="zh-CN" sz="2000" dirty="0"/>
              <a:t>i</a:t>
            </a:r>
            <a:r>
              <a:rPr lang="en-US" altLang="zh-CN" sz="2000" dirty="0" smtClean="0"/>
              <a:t>nformation.”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ACM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TOIS,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2011.</a:t>
            </a:r>
            <a:endParaRPr lang="zh-CN" altLang="en-US" sz="2000" dirty="0" smtClean="0"/>
          </a:p>
          <a:p>
            <a:pPr marL="0" indent="0">
              <a:buNone/>
            </a:pPr>
            <a:r>
              <a:rPr lang="en-US" altLang="zh-CN" sz="2000" dirty="0" smtClean="0"/>
              <a:t>H.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Ma,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D.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Zhou,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C.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Liu,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M.</a:t>
            </a:r>
            <a:r>
              <a:rPr lang="zh-CN" altLang="en-US" sz="2000" dirty="0" smtClean="0"/>
              <a:t> </a:t>
            </a:r>
            <a:r>
              <a:rPr lang="en-US" altLang="zh-CN" sz="2000" dirty="0" err="1" smtClean="0"/>
              <a:t>Lyu</a:t>
            </a:r>
            <a:r>
              <a:rPr lang="en-US" altLang="zh-CN" sz="2000" dirty="0" smtClean="0"/>
              <a:t>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and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I.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King.</a:t>
            </a:r>
            <a:r>
              <a:rPr lang="zh-CN" altLang="en-US" sz="2000" dirty="0" smtClean="0"/>
              <a:t> </a:t>
            </a:r>
            <a:r>
              <a:rPr lang="en-US" altLang="zh-CN" sz="2000" dirty="0"/>
              <a:t>“Recommender systems with social </a:t>
            </a:r>
            <a:r>
              <a:rPr lang="en-US" altLang="zh-CN" sz="2000" dirty="0" smtClean="0"/>
              <a:t>regularization.”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WSDM,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2011.</a:t>
            </a:r>
            <a:endParaRPr lang="zh-CN" altLang="en-US" sz="2000" dirty="0" smtClean="0"/>
          </a:p>
          <a:p>
            <a:pPr marL="0" indent="0">
              <a:buNone/>
            </a:pPr>
            <a:r>
              <a:rPr lang="en-US" altLang="zh-CN" sz="2000" dirty="0" smtClean="0"/>
              <a:t>J.</a:t>
            </a:r>
            <a:r>
              <a:rPr lang="zh-CN" altLang="en-US" sz="2000" dirty="0" smtClean="0"/>
              <a:t> </a:t>
            </a:r>
            <a:r>
              <a:rPr lang="en-US" altLang="zh-CN" sz="2000" dirty="0" err="1" smtClean="0"/>
              <a:t>Leskovec</a:t>
            </a:r>
            <a:r>
              <a:rPr lang="en-US" altLang="zh-CN" sz="2000" dirty="0" smtClean="0"/>
              <a:t>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Singh,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and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J.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Kleinberg.</a:t>
            </a:r>
            <a:r>
              <a:rPr lang="zh-CN" altLang="en-US" sz="2000" dirty="0" smtClean="0"/>
              <a:t> </a:t>
            </a:r>
            <a:r>
              <a:rPr lang="en-US" altLang="zh-CN" sz="2000" dirty="0"/>
              <a:t>“Patterns of influence in a recommendation </a:t>
            </a:r>
            <a:r>
              <a:rPr lang="en-US" altLang="zh-CN" sz="2000" dirty="0" smtClean="0"/>
              <a:t>network.”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PAKDD,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2006.</a:t>
            </a:r>
            <a:endParaRPr lang="zh-CN" altLang="en-US" sz="2000" dirty="0" smtClean="0"/>
          </a:p>
          <a:p>
            <a:pPr marL="0" indent="0">
              <a:buNone/>
            </a:pPr>
            <a:r>
              <a:rPr lang="en-US" altLang="zh-CN" sz="2000" dirty="0" smtClean="0"/>
              <a:t>P.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Massa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and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Paolo.</a:t>
            </a:r>
            <a:r>
              <a:rPr lang="zh-CN" altLang="en-US" sz="2000" dirty="0" smtClean="0"/>
              <a:t> </a:t>
            </a:r>
            <a:r>
              <a:rPr lang="en-US" altLang="zh-CN" sz="2000" dirty="0"/>
              <a:t>“Trust-aware recommender </a:t>
            </a:r>
            <a:r>
              <a:rPr lang="en-US" altLang="zh-CN" sz="2000" dirty="0" smtClean="0"/>
              <a:t>systems.”</a:t>
            </a:r>
            <a:r>
              <a:rPr lang="zh-CN" altLang="en-US" sz="2000" dirty="0" smtClean="0"/>
              <a:t> </a:t>
            </a:r>
            <a:r>
              <a:rPr lang="en-US" altLang="zh-CN" sz="2000" dirty="0" err="1" smtClean="0"/>
              <a:t>RecSys</a:t>
            </a:r>
            <a:r>
              <a:rPr lang="en-US" altLang="zh-CN" sz="2000" dirty="0" smtClean="0"/>
              <a:t>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2007.</a:t>
            </a:r>
            <a:endParaRPr lang="zh-CN" altLang="en-US" sz="2000" dirty="0" smtClean="0"/>
          </a:p>
          <a:p>
            <a:pPr marL="0" indent="0">
              <a:buNone/>
            </a:pPr>
            <a:r>
              <a:rPr lang="en-US" altLang="zh-CN" sz="2000" dirty="0" smtClean="0"/>
              <a:t>M.</a:t>
            </a:r>
            <a:r>
              <a:rPr lang="zh-CN" altLang="en-US" sz="2000" dirty="0" smtClean="0"/>
              <a:t> </a:t>
            </a:r>
            <a:r>
              <a:rPr lang="en-US" altLang="zh-CN" sz="2000" dirty="0" err="1" smtClean="0"/>
              <a:t>Jamali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and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E.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Martin.</a:t>
            </a:r>
            <a:r>
              <a:rPr lang="zh-CN" altLang="en-US" sz="2000" dirty="0" smtClean="0"/>
              <a:t> </a:t>
            </a:r>
            <a:r>
              <a:rPr lang="en-US" altLang="zh-CN" sz="2000" dirty="0"/>
              <a:t>“</a:t>
            </a:r>
            <a:r>
              <a:rPr lang="en-US" altLang="zh-CN" sz="2000" dirty="0" err="1"/>
              <a:t>TrustWalker</a:t>
            </a:r>
            <a:r>
              <a:rPr lang="en-US" altLang="zh-CN" sz="2000" dirty="0"/>
              <a:t>: </a:t>
            </a:r>
            <a:r>
              <a:rPr lang="en-US" altLang="zh-CN" sz="2000" dirty="0" smtClean="0"/>
              <a:t>A </a:t>
            </a:r>
            <a:r>
              <a:rPr lang="en-US" altLang="zh-CN" sz="2000" dirty="0"/>
              <a:t>random walk model for combining trust-based and item-based </a:t>
            </a:r>
            <a:r>
              <a:rPr lang="en-US" altLang="zh-CN" sz="2000" dirty="0" smtClean="0"/>
              <a:t>recommendation.”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KDD,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2009.</a:t>
            </a:r>
            <a:endParaRPr lang="zh-CN" altLang="en-US" sz="2000" dirty="0" smtClean="0"/>
          </a:p>
          <a:p>
            <a:pPr marL="0" indent="0">
              <a:buNone/>
            </a:pPr>
            <a:r>
              <a:rPr lang="en-US" altLang="zh-CN" sz="2000" dirty="0" smtClean="0"/>
              <a:t>H.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Ma,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I.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King,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and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M.</a:t>
            </a:r>
            <a:r>
              <a:rPr lang="zh-CN" altLang="en-US" sz="2000" dirty="0" smtClean="0"/>
              <a:t> </a:t>
            </a:r>
            <a:r>
              <a:rPr lang="en-US" altLang="zh-CN" sz="2000" dirty="0" err="1" smtClean="0"/>
              <a:t>Lyu</a:t>
            </a:r>
            <a:r>
              <a:rPr lang="en-US" altLang="zh-CN" sz="2000" dirty="0" smtClean="0"/>
              <a:t>.</a:t>
            </a:r>
            <a:r>
              <a:rPr lang="zh-CN" altLang="en-US" sz="2000" dirty="0" smtClean="0"/>
              <a:t> </a:t>
            </a:r>
            <a:r>
              <a:rPr lang="en-US" altLang="zh-CN" sz="2000" dirty="0"/>
              <a:t>“Learning to recommend with social trust </a:t>
            </a:r>
            <a:r>
              <a:rPr lang="en-US" altLang="zh-CN" sz="2000" dirty="0" smtClean="0"/>
              <a:t>ensemble.”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SIGIR,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2009.</a:t>
            </a:r>
          </a:p>
          <a:p>
            <a:pPr marL="0" indent="0">
              <a:buNone/>
            </a:pPr>
            <a:r>
              <a:rPr lang="en-US" altLang="zh-CN" sz="2000" dirty="0"/>
              <a:t>H.</a:t>
            </a:r>
            <a:r>
              <a:rPr lang="zh-CN" altLang="en-US" sz="2000" dirty="0"/>
              <a:t> </a:t>
            </a:r>
            <a:r>
              <a:rPr lang="en-US" altLang="zh-CN" sz="2000" dirty="0"/>
              <a:t>Ma.</a:t>
            </a:r>
            <a:r>
              <a:rPr lang="zh-CN" altLang="en-US" sz="2000" dirty="0"/>
              <a:t> </a:t>
            </a:r>
            <a:r>
              <a:rPr lang="en-US" altLang="zh-CN" sz="2000" dirty="0"/>
              <a:t>I.</a:t>
            </a:r>
            <a:r>
              <a:rPr lang="zh-CN" altLang="en-US" sz="2000" dirty="0"/>
              <a:t> </a:t>
            </a:r>
            <a:r>
              <a:rPr lang="en-US" altLang="zh-CN" sz="2000" dirty="0"/>
              <a:t>King,</a:t>
            </a:r>
            <a:r>
              <a:rPr lang="zh-CN" altLang="en-US" sz="2000" dirty="0"/>
              <a:t> </a:t>
            </a:r>
            <a:r>
              <a:rPr lang="en-US" altLang="zh-CN" sz="2000" dirty="0"/>
              <a:t>and</a:t>
            </a:r>
            <a:r>
              <a:rPr lang="zh-CN" altLang="en-US" sz="2000" dirty="0"/>
              <a:t> </a:t>
            </a:r>
            <a:r>
              <a:rPr lang="en-US" altLang="zh-CN" sz="2000" dirty="0"/>
              <a:t>M.</a:t>
            </a:r>
            <a:r>
              <a:rPr lang="zh-CN" altLang="en-US" sz="2000" dirty="0"/>
              <a:t> </a:t>
            </a:r>
            <a:r>
              <a:rPr lang="en-US" altLang="zh-CN" sz="2000" dirty="0" err="1"/>
              <a:t>Lyu</a:t>
            </a:r>
            <a:r>
              <a:rPr lang="en-US" altLang="zh-CN" sz="2000" dirty="0"/>
              <a:t>.</a:t>
            </a:r>
            <a:r>
              <a:rPr lang="zh-CN" altLang="en-US" sz="2000" dirty="0"/>
              <a:t> </a:t>
            </a:r>
            <a:r>
              <a:rPr lang="en-US" altLang="zh-CN" sz="2000" dirty="0"/>
              <a:t>“Learning to recommend with explicit and implicit social relations.”</a:t>
            </a:r>
            <a:r>
              <a:rPr lang="zh-CN" altLang="en-US" sz="2000" dirty="0"/>
              <a:t> </a:t>
            </a:r>
            <a:r>
              <a:rPr lang="en-US" altLang="zh-CN" sz="2000" dirty="0"/>
              <a:t>ACM</a:t>
            </a:r>
            <a:r>
              <a:rPr lang="zh-CN" altLang="en-US" sz="2000" dirty="0"/>
              <a:t> </a:t>
            </a:r>
            <a:r>
              <a:rPr lang="en-US" altLang="zh-CN" sz="2000" dirty="0"/>
              <a:t>TIST,</a:t>
            </a:r>
            <a:r>
              <a:rPr lang="zh-CN" altLang="en-US" sz="2000" dirty="0"/>
              <a:t> </a:t>
            </a:r>
            <a:r>
              <a:rPr lang="en-US" altLang="zh-CN" sz="2000" dirty="0"/>
              <a:t>2011</a:t>
            </a:r>
            <a:r>
              <a:rPr lang="en-US" altLang="zh-CN" sz="2000" dirty="0" smtClean="0"/>
              <a:t>.</a:t>
            </a:r>
            <a:endParaRPr lang="zh-CN" altLang="en-US" sz="20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355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zh-CN" sz="2000" dirty="0"/>
              <a:t>M.</a:t>
            </a:r>
            <a:r>
              <a:rPr lang="zh-CN" altLang="en-US" sz="2000" dirty="0"/>
              <a:t> </a:t>
            </a:r>
            <a:r>
              <a:rPr lang="en-US" altLang="zh-CN" sz="2000" dirty="0" err="1"/>
              <a:t>Faloutsos</a:t>
            </a:r>
            <a:r>
              <a:rPr lang="en-US" altLang="zh-CN" sz="2000" dirty="0"/>
              <a:t>,</a:t>
            </a:r>
            <a:r>
              <a:rPr lang="zh-CN" altLang="en-US" sz="2000" dirty="0"/>
              <a:t> </a:t>
            </a:r>
            <a:r>
              <a:rPr lang="en-US" altLang="zh-CN" sz="2000" dirty="0"/>
              <a:t>P.</a:t>
            </a:r>
            <a:r>
              <a:rPr lang="zh-CN" altLang="en-US" sz="2000" dirty="0"/>
              <a:t> </a:t>
            </a:r>
            <a:r>
              <a:rPr lang="en-US" altLang="zh-CN" sz="2000" dirty="0" err="1"/>
              <a:t>Faloutsos</a:t>
            </a:r>
            <a:r>
              <a:rPr lang="en-US" altLang="zh-CN" sz="2000" dirty="0"/>
              <a:t>,</a:t>
            </a:r>
            <a:r>
              <a:rPr lang="zh-CN" altLang="en-US" sz="2000" dirty="0"/>
              <a:t> </a:t>
            </a:r>
            <a:r>
              <a:rPr lang="en-US" altLang="zh-CN" sz="2000" dirty="0"/>
              <a:t>and</a:t>
            </a:r>
            <a:r>
              <a:rPr lang="zh-CN" altLang="en-US" sz="2000" dirty="0"/>
              <a:t> </a:t>
            </a:r>
            <a:r>
              <a:rPr lang="en-US" altLang="zh-CN" sz="2000" dirty="0"/>
              <a:t>C.</a:t>
            </a:r>
            <a:r>
              <a:rPr lang="zh-CN" altLang="en-US" sz="2000" dirty="0"/>
              <a:t> </a:t>
            </a:r>
            <a:r>
              <a:rPr lang="en-US" altLang="zh-CN" sz="2000" dirty="0" err="1"/>
              <a:t>Faloutsos</a:t>
            </a:r>
            <a:r>
              <a:rPr lang="en-US" altLang="zh-CN" sz="2000" dirty="0"/>
              <a:t>.</a:t>
            </a:r>
            <a:r>
              <a:rPr lang="zh-CN" altLang="en-US" sz="2000" dirty="0"/>
              <a:t> </a:t>
            </a:r>
            <a:r>
              <a:rPr lang="en-US" altLang="zh-CN" sz="2000" dirty="0"/>
              <a:t>“On power-law relationships of the internet topology.”</a:t>
            </a:r>
            <a:r>
              <a:rPr lang="zh-CN" altLang="en-US" sz="2000" dirty="0"/>
              <a:t> </a:t>
            </a:r>
            <a:r>
              <a:rPr lang="en-US" altLang="zh-CN" sz="2000" dirty="0"/>
              <a:t>SIGCOMM,</a:t>
            </a:r>
            <a:r>
              <a:rPr lang="zh-CN" altLang="en-US" sz="2000" dirty="0"/>
              <a:t> </a:t>
            </a:r>
            <a:r>
              <a:rPr lang="en-US" altLang="zh-CN" sz="2000" dirty="0"/>
              <a:t>1999.</a:t>
            </a:r>
            <a:endParaRPr lang="zh-CN" altLang="en-US" sz="2000" dirty="0"/>
          </a:p>
          <a:p>
            <a:pPr marL="0" indent="0">
              <a:buNone/>
            </a:pPr>
            <a:r>
              <a:rPr lang="en-US" altLang="zh-CN" sz="2000" dirty="0" smtClean="0"/>
              <a:t>A</a:t>
            </a:r>
            <a:r>
              <a:rPr lang="en-US" altLang="zh-CN" sz="2000" dirty="0"/>
              <a:t>.</a:t>
            </a:r>
            <a:r>
              <a:rPr lang="zh-CN" altLang="en-US" sz="2000" dirty="0"/>
              <a:t> </a:t>
            </a:r>
            <a:r>
              <a:rPr lang="en-US" altLang="zh-CN" sz="2000" dirty="0" err="1"/>
              <a:t>Broder</a:t>
            </a:r>
            <a:r>
              <a:rPr lang="en-US" altLang="zh-CN" sz="2000" dirty="0"/>
              <a:t>,</a:t>
            </a:r>
            <a:r>
              <a:rPr lang="zh-CN" altLang="en-US" sz="2000" dirty="0"/>
              <a:t> </a:t>
            </a:r>
            <a:r>
              <a:rPr lang="en-US" altLang="zh-CN" sz="2000" dirty="0"/>
              <a:t>R.</a:t>
            </a:r>
            <a:r>
              <a:rPr lang="zh-CN" altLang="en-US" sz="2000" dirty="0"/>
              <a:t> </a:t>
            </a:r>
            <a:r>
              <a:rPr lang="en-US" altLang="zh-CN" sz="2000" dirty="0"/>
              <a:t>Kumar,</a:t>
            </a:r>
            <a:r>
              <a:rPr lang="zh-CN" altLang="en-US" sz="2000" dirty="0"/>
              <a:t> </a:t>
            </a:r>
            <a:r>
              <a:rPr lang="en-US" altLang="zh-CN" sz="2000" dirty="0"/>
              <a:t>F.</a:t>
            </a:r>
            <a:r>
              <a:rPr lang="zh-CN" altLang="en-US" sz="2000" dirty="0"/>
              <a:t> </a:t>
            </a:r>
            <a:r>
              <a:rPr lang="en-US" altLang="zh-CN" sz="2000" dirty="0" err="1"/>
              <a:t>Maghoul</a:t>
            </a:r>
            <a:r>
              <a:rPr lang="en-US" altLang="zh-CN" sz="2000" dirty="0"/>
              <a:t>,</a:t>
            </a:r>
            <a:r>
              <a:rPr lang="zh-CN" altLang="en-US" sz="2000" dirty="0"/>
              <a:t> </a:t>
            </a:r>
            <a:r>
              <a:rPr lang="en-US" altLang="zh-CN" sz="2000" dirty="0"/>
              <a:t>P.</a:t>
            </a:r>
            <a:r>
              <a:rPr lang="zh-CN" altLang="en-US" sz="2000" dirty="0"/>
              <a:t> </a:t>
            </a:r>
            <a:r>
              <a:rPr lang="en-US" altLang="zh-CN" sz="2000" dirty="0" err="1"/>
              <a:t>Raghavan</a:t>
            </a:r>
            <a:r>
              <a:rPr lang="en-US" altLang="zh-CN" sz="2000" dirty="0"/>
              <a:t>,</a:t>
            </a:r>
            <a:r>
              <a:rPr lang="zh-CN" altLang="en-US" sz="2000" dirty="0"/>
              <a:t> </a:t>
            </a:r>
            <a:r>
              <a:rPr lang="en-US" altLang="zh-CN" sz="2000" dirty="0"/>
              <a:t>S.</a:t>
            </a:r>
            <a:r>
              <a:rPr lang="zh-CN" altLang="en-US" sz="2000" dirty="0"/>
              <a:t> </a:t>
            </a:r>
            <a:r>
              <a:rPr lang="en-US" altLang="zh-CN" sz="2000" dirty="0" err="1"/>
              <a:t>Rajagopalan</a:t>
            </a:r>
            <a:r>
              <a:rPr lang="en-US" altLang="zh-CN" sz="2000" dirty="0"/>
              <a:t>,</a:t>
            </a:r>
            <a:r>
              <a:rPr lang="zh-CN" altLang="en-US" sz="2000" dirty="0"/>
              <a:t> </a:t>
            </a:r>
            <a:r>
              <a:rPr lang="en-US" altLang="zh-CN" sz="2000" dirty="0"/>
              <a:t>R.</a:t>
            </a:r>
            <a:r>
              <a:rPr lang="zh-CN" altLang="en-US" sz="2000" dirty="0"/>
              <a:t> </a:t>
            </a:r>
            <a:r>
              <a:rPr lang="en-US" altLang="zh-CN" sz="2000" dirty="0"/>
              <a:t>Stata,</a:t>
            </a:r>
            <a:r>
              <a:rPr lang="zh-CN" altLang="en-US" sz="2000" dirty="0"/>
              <a:t> </a:t>
            </a:r>
            <a:r>
              <a:rPr lang="en-US" altLang="zh-CN" sz="2000" dirty="0"/>
              <a:t>A.</a:t>
            </a:r>
            <a:r>
              <a:rPr lang="zh-CN" altLang="en-US" sz="2000" dirty="0"/>
              <a:t> </a:t>
            </a:r>
            <a:r>
              <a:rPr lang="en-US" altLang="zh-CN" sz="2000" dirty="0"/>
              <a:t>Tomkins,</a:t>
            </a:r>
            <a:r>
              <a:rPr lang="zh-CN" altLang="en-US" sz="2000" dirty="0"/>
              <a:t> </a:t>
            </a:r>
            <a:r>
              <a:rPr lang="en-US" altLang="zh-CN" sz="2000" dirty="0"/>
              <a:t>and</a:t>
            </a:r>
            <a:r>
              <a:rPr lang="zh-CN" altLang="en-US" sz="2000" dirty="0"/>
              <a:t> </a:t>
            </a:r>
            <a:r>
              <a:rPr lang="en-US" altLang="zh-CN" sz="2000" dirty="0"/>
              <a:t>J.</a:t>
            </a:r>
            <a:r>
              <a:rPr lang="zh-CN" altLang="en-US" sz="2000" dirty="0"/>
              <a:t> </a:t>
            </a:r>
            <a:r>
              <a:rPr lang="en-US" altLang="zh-CN" sz="2000" dirty="0"/>
              <a:t>Weiner.</a:t>
            </a:r>
            <a:r>
              <a:rPr lang="zh-CN" altLang="en-US" sz="2000" dirty="0"/>
              <a:t> </a:t>
            </a:r>
            <a:r>
              <a:rPr lang="en-US" altLang="zh-CN" sz="2000" dirty="0"/>
              <a:t>“Graph structure in the web.”</a:t>
            </a:r>
            <a:r>
              <a:rPr lang="zh-CN" altLang="en-US" sz="2000" dirty="0"/>
              <a:t> </a:t>
            </a:r>
            <a:r>
              <a:rPr lang="en-US" altLang="zh-CN" sz="2000" dirty="0"/>
              <a:t>Computer</a:t>
            </a:r>
            <a:r>
              <a:rPr lang="zh-CN" altLang="en-US" sz="2000" dirty="0"/>
              <a:t> </a:t>
            </a:r>
            <a:r>
              <a:rPr lang="en-US" altLang="zh-CN" sz="2000" dirty="0"/>
              <a:t>Networks,</a:t>
            </a:r>
            <a:r>
              <a:rPr lang="zh-CN" altLang="en-US" sz="2000" dirty="0"/>
              <a:t> </a:t>
            </a:r>
            <a:r>
              <a:rPr lang="en-US" altLang="zh-CN" sz="2000" dirty="0"/>
              <a:t>2000.</a:t>
            </a:r>
            <a:endParaRPr lang="zh-CN" altLang="en-US" sz="2000" dirty="0"/>
          </a:p>
          <a:p>
            <a:pPr marL="0" indent="0">
              <a:buNone/>
            </a:pPr>
            <a:r>
              <a:rPr lang="en-US" altLang="zh-CN" sz="2000" dirty="0" smtClean="0"/>
              <a:t>F.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Chung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and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L.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Lu.</a:t>
            </a:r>
            <a:r>
              <a:rPr lang="zh-CN" altLang="en-US" sz="2000" dirty="0" smtClean="0"/>
              <a:t> </a:t>
            </a:r>
            <a:r>
              <a:rPr lang="en-US" altLang="zh-CN" sz="2000" dirty="0"/>
              <a:t>“The average distances in random graphs with given expected </a:t>
            </a:r>
            <a:r>
              <a:rPr lang="en-US" altLang="zh-CN" sz="2000" dirty="0" smtClean="0"/>
              <a:t>degrees.”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PNAS,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2002.</a:t>
            </a:r>
          </a:p>
          <a:p>
            <a:pPr marL="0" indent="0">
              <a:buNone/>
            </a:pPr>
            <a:r>
              <a:rPr lang="en-US" altLang="zh-CN" sz="2000" dirty="0" smtClean="0"/>
              <a:t>J. Kleinberg</a:t>
            </a:r>
            <a:r>
              <a:rPr lang="en-US" altLang="zh-CN" sz="2000" dirty="0"/>
              <a:t>. “Authoritative sources in a hyperlinked </a:t>
            </a:r>
            <a:r>
              <a:rPr lang="en-US" altLang="zh-CN" sz="2000" dirty="0" smtClean="0"/>
              <a:t>environment.” JACM, 1999.</a:t>
            </a:r>
          </a:p>
          <a:p>
            <a:pPr marL="0" indent="0">
              <a:buNone/>
            </a:pPr>
            <a:r>
              <a:rPr lang="en-US" altLang="zh-CN" sz="2000" dirty="0" smtClean="0"/>
              <a:t>H. </a:t>
            </a:r>
            <a:r>
              <a:rPr lang="en-US" altLang="zh-CN" sz="2000" dirty="0" err="1" smtClean="0"/>
              <a:t>Kwak</a:t>
            </a:r>
            <a:r>
              <a:rPr lang="en-US" altLang="zh-CN" sz="2000" dirty="0" smtClean="0"/>
              <a:t>, C. Lee, H. Park, and S. Moon</a:t>
            </a:r>
            <a:r>
              <a:rPr lang="en-US" altLang="zh-CN" sz="2000" dirty="0"/>
              <a:t>. “What is Twitter, a social network or a news media</a:t>
            </a:r>
            <a:r>
              <a:rPr lang="en-US" altLang="zh-CN" sz="2000" dirty="0" smtClean="0"/>
              <a:t>?” WWW, 2010.</a:t>
            </a:r>
          </a:p>
          <a:p>
            <a:pPr marL="0" indent="0">
              <a:buNone/>
            </a:pPr>
            <a:r>
              <a:rPr lang="en-US" altLang="zh-CN" sz="2000" dirty="0" smtClean="0"/>
              <a:t>B. </a:t>
            </a:r>
            <a:r>
              <a:rPr lang="en-US" altLang="zh-CN" sz="2000" dirty="0" err="1" smtClean="0"/>
              <a:t>Hooi</a:t>
            </a:r>
            <a:r>
              <a:rPr lang="en-US" altLang="zh-CN" sz="2000" dirty="0" smtClean="0"/>
              <a:t>, H.A. Song, A. </a:t>
            </a:r>
            <a:r>
              <a:rPr lang="en-US" altLang="zh-CN" sz="2000" dirty="0" err="1" smtClean="0"/>
              <a:t>Beutel</a:t>
            </a:r>
            <a:r>
              <a:rPr lang="en-US" altLang="zh-CN" sz="2000" dirty="0" smtClean="0"/>
              <a:t>, N. Shah, K. Shin, and C. </a:t>
            </a:r>
            <a:r>
              <a:rPr lang="en-US" altLang="zh-CN" sz="2000" dirty="0" err="1" smtClean="0"/>
              <a:t>Faloutsos</a:t>
            </a:r>
            <a:r>
              <a:rPr lang="en-US" altLang="zh-CN" sz="2000" dirty="0"/>
              <a:t>. “</a:t>
            </a:r>
            <a:r>
              <a:rPr lang="en-US" altLang="zh-CN" sz="2000" dirty="0" err="1" smtClean="0"/>
              <a:t>Fraudar</a:t>
            </a:r>
            <a:r>
              <a:rPr lang="en-US" altLang="zh-CN" sz="2000" dirty="0" smtClean="0"/>
              <a:t>: Bounding </a:t>
            </a:r>
            <a:r>
              <a:rPr lang="en-US" altLang="zh-CN" sz="2000" dirty="0"/>
              <a:t>graph fraud in the face of </a:t>
            </a:r>
            <a:r>
              <a:rPr lang="en-US" altLang="zh-CN" sz="2000" dirty="0" smtClean="0"/>
              <a:t>camouflage.” KDD, 2016.</a:t>
            </a:r>
          </a:p>
          <a:p>
            <a:pPr marL="0" indent="0">
              <a:buNone/>
            </a:pPr>
            <a:r>
              <a:rPr lang="en-US" altLang="zh-CN" sz="2000" dirty="0" smtClean="0"/>
              <a:t>C. Aggarwal and J. Han. “Frequent pattern mining.” Springer, 2014.</a:t>
            </a:r>
            <a:endParaRPr lang="zh-CN" altLang="en-US" sz="2000" dirty="0" smtClean="0"/>
          </a:p>
          <a:p>
            <a:pPr marL="0" indent="0">
              <a:buNone/>
            </a:pPr>
            <a:r>
              <a:rPr lang="en-US" sz="2000" dirty="0"/>
              <a:t>J. Han, J. Pei, B. </a:t>
            </a:r>
            <a:r>
              <a:rPr lang="en-US" sz="2000" dirty="0" err="1"/>
              <a:t>Mortazavi-Asl</a:t>
            </a:r>
            <a:r>
              <a:rPr lang="en-US" sz="2000" dirty="0"/>
              <a:t>, Q. Chen, U. </a:t>
            </a:r>
            <a:r>
              <a:rPr lang="en-US" sz="2000" dirty="0" err="1"/>
              <a:t>Dayal</a:t>
            </a:r>
            <a:r>
              <a:rPr lang="en-US" sz="2000" dirty="0"/>
              <a:t>, and M. Hsu. “</a:t>
            </a:r>
            <a:r>
              <a:rPr lang="en-US" sz="2000" dirty="0" err="1"/>
              <a:t>FreeSpan</a:t>
            </a:r>
            <a:r>
              <a:rPr lang="en-US" sz="2000" dirty="0"/>
              <a:t>: </a:t>
            </a:r>
            <a:r>
              <a:rPr lang="en-US" altLang="zh-CN" sz="2000" dirty="0"/>
              <a:t>F</a:t>
            </a:r>
            <a:r>
              <a:rPr lang="en-US" sz="2000" dirty="0"/>
              <a:t>requent pattern-projected sequential pattern mining.” KDD, 2000</a:t>
            </a:r>
            <a:r>
              <a:rPr lang="en-US" sz="2000" dirty="0" smtClean="0"/>
              <a:t>.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49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62711"/>
            <a:ext cx="7886700" cy="5217379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000" dirty="0"/>
              <a:t>X. Yan and J. Han. “</a:t>
            </a:r>
            <a:r>
              <a:rPr lang="en-US" sz="2000" dirty="0" err="1"/>
              <a:t>gspan</a:t>
            </a:r>
            <a:r>
              <a:rPr lang="en-US" sz="2000" dirty="0"/>
              <a:t>: Graph-based substructure pattern mining.” ICDM, 2003.</a:t>
            </a:r>
            <a:endParaRPr lang="zh-CN" altLang="en-US" sz="2000" dirty="0"/>
          </a:p>
          <a:p>
            <a:pPr marL="0" indent="0">
              <a:buNone/>
            </a:pPr>
            <a:r>
              <a:rPr lang="en-US" sz="2000" dirty="0"/>
              <a:t>X. Yan and J. Han. “</a:t>
            </a:r>
            <a:r>
              <a:rPr lang="en-US" sz="2000" dirty="0" err="1"/>
              <a:t>CloseGraph</a:t>
            </a:r>
            <a:r>
              <a:rPr lang="en-US" sz="2000" dirty="0"/>
              <a:t>: </a:t>
            </a:r>
            <a:r>
              <a:rPr lang="en-US" altLang="zh-CN" sz="2000" dirty="0"/>
              <a:t>M</a:t>
            </a:r>
            <a:r>
              <a:rPr lang="en-US" sz="2000" dirty="0"/>
              <a:t>ining closed frequent graph patterns.” KDD, 2003.</a:t>
            </a:r>
          </a:p>
          <a:p>
            <a:pPr marL="0" indent="0">
              <a:buNone/>
            </a:pPr>
            <a:r>
              <a:rPr lang="en-US" sz="2000" dirty="0" smtClean="0"/>
              <a:t>Y. Sun, J. Han, X. Yan, P.S. Yu, and T. Wu</a:t>
            </a:r>
            <a:r>
              <a:rPr lang="en-US" sz="2000" dirty="0"/>
              <a:t>. “</a:t>
            </a:r>
            <a:r>
              <a:rPr lang="en-US" sz="2000" dirty="0" err="1"/>
              <a:t>PathSim</a:t>
            </a:r>
            <a:r>
              <a:rPr lang="en-US" sz="2000" dirty="0"/>
              <a:t>: Meta path-based top-k similarity search in heterogeneous information </a:t>
            </a:r>
            <a:r>
              <a:rPr lang="en-US" sz="2000" dirty="0" smtClean="0"/>
              <a:t>networks.” VLDB, 2011.</a:t>
            </a:r>
          </a:p>
          <a:p>
            <a:pPr marL="0" indent="0">
              <a:buNone/>
            </a:pPr>
            <a:r>
              <a:rPr lang="en-US" sz="2000" dirty="0" smtClean="0"/>
              <a:t>Y. Sun, Y. Yu, and J. Han</a:t>
            </a:r>
            <a:r>
              <a:rPr lang="en-US" sz="2000" dirty="0"/>
              <a:t>. “Ranking-based clustering of heterogeneous information networks with star network </a:t>
            </a:r>
            <a:r>
              <a:rPr lang="en-US" sz="2000" dirty="0" smtClean="0"/>
              <a:t>schema.” KDD, 2009.</a:t>
            </a:r>
          </a:p>
          <a:p>
            <a:pPr marL="0" indent="0">
              <a:buNone/>
            </a:pPr>
            <a:r>
              <a:rPr lang="en-US" sz="2000" dirty="0" smtClean="0"/>
              <a:t>Y. Sun, J. Han, P. Zhao, Z. Yin, H. Cheng, and T. Wu</a:t>
            </a:r>
            <a:r>
              <a:rPr lang="en-US" sz="2000" dirty="0"/>
              <a:t>. “</a:t>
            </a:r>
            <a:r>
              <a:rPr lang="en-US" sz="2000" dirty="0" err="1"/>
              <a:t>RankClus</a:t>
            </a:r>
            <a:r>
              <a:rPr lang="en-US" sz="2000" dirty="0"/>
              <a:t>: </a:t>
            </a:r>
            <a:r>
              <a:rPr lang="en-US" altLang="zh-CN" sz="2000" dirty="0" smtClean="0"/>
              <a:t>In</a:t>
            </a:r>
            <a:r>
              <a:rPr lang="en-US" sz="2000" dirty="0" smtClean="0"/>
              <a:t>tegrating </a:t>
            </a:r>
            <a:r>
              <a:rPr lang="en-US" sz="2000" dirty="0"/>
              <a:t>clustering with ranking for heterogeneous information network </a:t>
            </a:r>
            <a:r>
              <a:rPr lang="en-US" sz="2000" dirty="0" smtClean="0"/>
              <a:t>analysis.” EDBT, 2009.</a:t>
            </a:r>
          </a:p>
          <a:p>
            <a:pPr marL="0" indent="0">
              <a:buNone/>
            </a:pPr>
            <a:r>
              <a:rPr lang="en-US" sz="2000" dirty="0" smtClean="0"/>
              <a:t>Y. Sun, R. Barber, M. Gupta, C. </a:t>
            </a:r>
            <a:r>
              <a:rPr lang="en-US" sz="2000" dirty="0" err="1" smtClean="0"/>
              <a:t>Aggarwar</a:t>
            </a:r>
            <a:r>
              <a:rPr lang="en-US" sz="2000" dirty="0" smtClean="0"/>
              <a:t>, and J. Han</a:t>
            </a:r>
            <a:r>
              <a:rPr lang="en-US" sz="2000" dirty="0"/>
              <a:t>. “Co-author relationship prediction in heterogeneous bibliographic </a:t>
            </a:r>
            <a:r>
              <a:rPr lang="en-US" sz="2000" dirty="0" smtClean="0"/>
              <a:t>networks.” ASONAM, 2011.</a:t>
            </a:r>
            <a:endParaRPr lang="zh-CN" altLang="en-US" sz="2000" dirty="0" smtClean="0"/>
          </a:p>
          <a:p>
            <a:pPr marL="0" indent="0">
              <a:buNone/>
            </a:pPr>
            <a:r>
              <a:rPr lang="en-US" altLang="zh-CN" sz="2000" dirty="0"/>
              <a:t>A.</a:t>
            </a:r>
            <a:r>
              <a:rPr lang="zh-CN" altLang="en-US" sz="2000" dirty="0"/>
              <a:t> </a:t>
            </a:r>
            <a:r>
              <a:rPr lang="en-US" altLang="zh-CN" sz="2000" dirty="0"/>
              <a:t>El-</a:t>
            </a:r>
            <a:r>
              <a:rPr lang="en-US" altLang="zh-CN" sz="2000" dirty="0" err="1"/>
              <a:t>Kishky</a:t>
            </a:r>
            <a:r>
              <a:rPr lang="en-US" altLang="zh-CN" sz="2000" dirty="0"/>
              <a:t>,</a:t>
            </a:r>
            <a:r>
              <a:rPr lang="zh-CN" altLang="en-US" sz="2000" dirty="0"/>
              <a:t> </a:t>
            </a:r>
            <a:r>
              <a:rPr lang="en-US" altLang="zh-CN" sz="2000" dirty="0"/>
              <a:t>Y.</a:t>
            </a:r>
            <a:r>
              <a:rPr lang="zh-CN" altLang="en-US" sz="2000" dirty="0"/>
              <a:t> </a:t>
            </a:r>
            <a:r>
              <a:rPr lang="en-US" altLang="zh-CN" sz="2000" dirty="0"/>
              <a:t>Song,</a:t>
            </a:r>
            <a:r>
              <a:rPr lang="zh-CN" altLang="en-US" sz="2000" dirty="0"/>
              <a:t> </a:t>
            </a:r>
            <a:r>
              <a:rPr lang="en-US" altLang="zh-CN" sz="2000" dirty="0"/>
              <a:t>C.</a:t>
            </a:r>
            <a:r>
              <a:rPr lang="zh-CN" altLang="en-US" sz="2000" dirty="0"/>
              <a:t> </a:t>
            </a:r>
            <a:r>
              <a:rPr lang="en-US" altLang="zh-CN" sz="2000" dirty="0"/>
              <a:t>Wang,</a:t>
            </a:r>
            <a:r>
              <a:rPr lang="zh-CN" altLang="en-US" sz="2000" dirty="0"/>
              <a:t> </a:t>
            </a:r>
            <a:r>
              <a:rPr lang="en-US" altLang="zh-CN" sz="2000" dirty="0"/>
              <a:t>C.R.</a:t>
            </a:r>
            <a:r>
              <a:rPr lang="zh-CN" altLang="en-US" sz="2000" dirty="0"/>
              <a:t> </a:t>
            </a:r>
            <a:r>
              <a:rPr lang="en-US" altLang="zh-CN" sz="2000" dirty="0"/>
              <a:t>Voss,</a:t>
            </a:r>
            <a:r>
              <a:rPr lang="zh-CN" altLang="en-US" sz="2000" dirty="0"/>
              <a:t> </a:t>
            </a:r>
            <a:r>
              <a:rPr lang="en-US" altLang="zh-CN" sz="2000" dirty="0"/>
              <a:t>and</a:t>
            </a:r>
            <a:r>
              <a:rPr lang="zh-CN" altLang="en-US" sz="2000" dirty="0"/>
              <a:t> </a:t>
            </a:r>
            <a:r>
              <a:rPr lang="en-US" altLang="zh-CN" sz="2000" dirty="0"/>
              <a:t>J.</a:t>
            </a:r>
            <a:r>
              <a:rPr lang="zh-CN" altLang="en-US" sz="2000" dirty="0"/>
              <a:t> </a:t>
            </a:r>
            <a:r>
              <a:rPr lang="en-US" altLang="zh-CN" sz="2000" dirty="0"/>
              <a:t>Han.</a:t>
            </a:r>
            <a:r>
              <a:rPr lang="zh-CN" altLang="en-US" sz="2000" dirty="0"/>
              <a:t> </a:t>
            </a:r>
            <a:r>
              <a:rPr lang="en-US" altLang="zh-CN" sz="2000" dirty="0"/>
              <a:t>“Scalable topical phrase mining from text corpora.”</a:t>
            </a:r>
            <a:r>
              <a:rPr lang="zh-CN" altLang="en-US" sz="2000" dirty="0"/>
              <a:t> </a:t>
            </a:r>
            <a:r>
              <a:rPr lang="en-US" altLang="zh-CN" sz="2000" dirty="0"/>
              <a:t>VLDB,</a:t>
            </a:r>
            <a:r>
              <a:rPr lang="zh-CN" altLang="en-US" sz="2000" dirty="0"/>
              <a:t> </a:t>
            </a:r>
            <a:r>
              <a:rPr lang="en-US" altLang="zh-CN" sz="2000" dirty="0"/>
              <a:t>2014.</a:t>
            </a:r>
            <a:endParaRPr lang="zh-CN" altLang="en-US" sz="2000" dirty="0"/>
          </a:p>
          <a:p>
            <a:pPr marL="0" indent="0">
              <a:buNone/>
            </a:pPr>
            <a:r>
              <a:rPr lang="en-US" altLang="zh-CN" sz="2000" dirty="0"/>
              <a:t>J.</a:t>
            </a:r>
            <a:r>
              <a:rPr lang="zh-CN" altLang="en-US" sz="2000" dirty="0"/>
              <a:t> </a:t>
            </a:r>
            <a:r>
              <a:rPr lang="en-US" altLang="zh-CN" sz="2000" dirty="0"/>
              <a:t>Liu,</a:t>
            </a:r>
            <a:r>
              <a:rPr lang="zh-CN" altLang="en-US" sz="2000" dirty="0"/>
              <a:t> </a:t>
            </a:r>
            <a:r>
              <a:rPr lang="en-US" altLang="zh-CN" sz="2000" dirty="0"/>
              <a:t>J.</a:t>
            </a:r>
            <a:r>
              <a:rPr lang="zh-CN" altLang="en-US" sz="2000" dirty="0"/>
              <a:t> </a:t>
            </a:r>
            <a:r>
              <a:rPr lang="en-US" altLang="zh-CN" sz="2000" dirty="0"/>
              <a:t>Shang,</a:t>
            </a:r>
            <a:r>
              <a:rPr lang="zh-CN" altLang="en-US" sz="2000" dirty="0"/>
              <a:t> </a:t>
            </a:r>
            <a:r>
              <a:rPr lang="en-US" altLang="zh-CN" sz="2000" dirty="0"/>
              <a:t>C.</a:t>
            </a:r>
            <a:r>
              <a:rPr lang="zh-CN" altLang="en-US" sz="2000" dirty="0"/>
              <a:t> </a:t>
            </a:r>
            <a:r>
              <a:rPr lang="en-US" altLang="zh-CN" sz="2000" dirty="0"/>
              <a:t>Wang,</a:t>
            </a:r>
            <a:r>
              <a:rPr lang="zh-CN" altLang="en-US" sz="2000" dirty="0"/>
              <a:t> </a:t>
            </a:r>
            <a:r>
              <a:rPr lang="en-US" altLang="zh-CN" sz="2000" dirty="0"/>
              <a:t>X.</a:t>
            </a:r>
            <a:r>
              <a:rPr lang="zh-CN" altLang="en-US" sz="2000" dirty="0"/>
              <a:t> </a:t>
            </a:r>
            <a:r>
              <a:rPr lang="en-US" altLang="zh-CN" sz="2000" dirty="0"/>
              <a:t>Ren,</a:t>
            </a:r>
            <a:r>
              <a:rPr lang="zh-CN" altLang="en-US" sz="2000" dirty="0"/>
              <a:t> </a:t>
            </a:r>
            <a:r>
              <a:rPr lang="en-US" altLang="zh-CN" sz="2000" dirty="0"/>
              <a:t>and</a:t>
            </a:r>
            <a:r>
              <a:rPr lang="zh-CN" altLang="en-US" sz="2000" dirty="0"/>
              <a:t> </a:t>
            </a:r>
            <a:r>
              <a:rPr lang="en-US" altLang="zh-CN" sz="2000" dirty="0"/>
              <a:t>J.</a:t>
            </a:r>
            <a:r>
              <a:rPr lang="zh-CN" altLang="en-US" sz="2000" dirty="0"/>
              <a:t> </a:t>
            </a:r>
            <a:r>
              <a:rPr lang="en-US" altLang="zh-CN" sz="2000" dirty="0"/>
              <a:t>Han.</a:t>
            </a:r>
            <a:r>
              <a:rPr lang="zh-CN" altLang="en-US" sz="2000" dirty="0"/>
              <a:t> </a:t>
            </a:r>
            <a:r>
              <a:rPr lang="en-US" altLang="zh-CN" sz="2000" dirty="0"/>
              <a:t>“</a:t>
            </a:r>
            <a:r>
              <a:rPr lang="en-US" sz="2000" dirty="0"/>
              <a:t>Mining quality phrases from massive text corpora</a:t>
            </a:r>
            <a:r>
              <a:rPr lang="en-US" altLang="zh-CN" sz="2000" dirty="0"/>
              <a:t>.”</a:t>
            </a:r>
            <a:r>
              <a:rPr lang="zh-CN" altLang="en-US" sz="2000" dirty="0"/>
              <a:t> </a:t>
            </a:r>
            <a:r>
              <a:rPr lang="en-US" altLang="zh-CN" sz="2000" dirty="0"/>
              <a:t>SIGMOD,</a:t>
            </a:r>
            <a:r>
              <a:rPr lang="zh-CN" altLang="en-US" sz="2000" dirty="0"/>
              <a:t> </a:t>
            </a:r>
            <a:r>
              <a:rPr lang="en-US" altLang="zh-CN" sz="2000" dirty="0"/>
              <a:t>2015</a:t>
            </a:r>
            <a:r>
              <a:rPr lang="en-US" altLang="zh-CN" sz="2000" dirty="0" smtClean="0"/>
              <a:t>.</a:t>
            </a:r>
            <a:endParaRPr lang="zh-CN" alt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93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62711"/>
            <a:ext cx="7886700" cy="5217379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zh-CN" sz="2000" dirty="0"/>
              <a:t>X.</a:t>
            </a:r>
            <a:r>
              <a:rPr lang="zh-CN" altLang="en-US" sz="2000" dirty="0"/>
              <a:t> </a:t>
            </a:r>
            <a:r>
              <a:rPr lang="en-US" altLang="zh-CN" sz="2000" dirty="0"/>
              <a:t>Ren,</a:t>
            </a:r>
            <a:r>
              <a:rPr lang="zh-CN" altLang="en-US" sz="2000" dirty="0"/>
              <a:t> </a:t>
            </a:r>
            <a:r>
              <a:rPr lang="en-US" altLang="zh-CN" sz="2000" dirty="0"/>
              <a:t>A.</a:t>
            </a:r>
            <a:r>
              <a:rPr lang="zh-CN" altLang="en-US" sz="2000" dirty="0"/>
              <a:t> </a:t>
            </a:r>
            <a:r>
              <a:rPr lang="en-US" altLang="zh-CN" sz="2000" dirty="0"/>
              <a:t>El-</a:t>
            </a:r>
            <a:r>
              <a:rPr lang="en-US" altLang="zh-CN" sz="2000" dirty="0" err="1"/>
              <a:t>Kishky</a:t>
            </a:r>
            <a:r>
              <a:rPr lang="en-US" altLang="zh-CN" sz="2000" dirty="0"/>
              <a:t>,</a:t>
            </a:r>
            <a:r>
              <a:rPr lang="zh-CN" altLang="en-US" sz="2000" dirty="0"/>
              <a:t> </a:t>
            </a:r>
            <a:r>
              <a:rPr lang="en-US" altLang="zh-CN" sz="2000" dirty="0"/>
              <a:t>C.</a:t>
            </a:r>
            <a:r>
              <a:rPr lang="zh-CN" altLang="en-US" sz="2000" dirty="0"/>
              <a:t> </a:t>
            </a:r>
            <a:r>
              <a:rPr lang="en-US" altLang="zh-CN" sz="2000" dirty="0"/>
              <a:t>Wang,</a:t>
            </a:r>
            <a:r>
              <a:rPr lang="zh-CN" altLang="en-US" sz="2000" dirty="0"/>
              <a:t> </a:t>
            </a:r>
            <a:r>
              <a:rPr lang="en-US" altLang="zh-CN" sz="2000" dirty="0"/>
              <a:t>F.</a:t>
            </a:r>
            <a:r>
              <a:rPr lang="zh-CN" altLang="en-US" sz="2000" dirty="0"/>
              <a:t> </a:t>
            </a:r>
            <a:r>
              <a:rPr lang="en-US" altLang="zh-CN" sz="2000" dirty="0"/>
              <a:t>Tao,</a:t>
            </a:r>
            <a:r>
              <a:rPr lang="zh-CN" altLang="en-US" sz="2000" dirty="0"/>
              <a:t> </a:t>
            </a:r>
            <a:r>
              <a:rPr lang="en-US" altLang="zh-CN" sz="2000" dirty="0"/>
              <a:t>C.R.</a:t>
            </a:r>
            <a:r>
              <a:rPr lang="zh-CN" altLang="en-US" sz="2000" dirty="0"/>
              <a:t> </a:t>
            </a:r>
            <a:r>
              <a:rPr lang="en-US" altLang="zh-CN" sz="2000" dirty="0"/>
              <a:t>Voss,</a:t>
            </a:r>
            <a:r>
              <a:rPr lang="zh-CN" altLang="en-US" sz="2000" dirty="0"/>
              <a:t> </a:t>
            </a:r>
            <a:r>
              <a:rPr lang="en-US" altLang="zh-CN" sz="2000" dirty="0"/>
              <a:t>and</a:t>
            </a:r>
            <a:r>
              <a:rPr lang="zh-CN" altLang="en-US" sz="2000" dirty="0"/>
              <a:t> </a:t>
            </a:r>
            <a:r>
              <a:rPr lang="en-US" altLang="zh-CN" sz="2000" dirty="0"/>
              <a:t>J.</a:t>
            </a:r>
            <a:r>
              <a:rPr lang="zh-CN" altLang="en-US" sz="2000" dirty="0"/>
              <a:t> </a:t>
            </a:r>
            <a:r>
              <a:rPr lang="en-US" altLang="zh-CN" sz="2000" dirty="0"/>
              <a:t>Han.</a:t>
            </a:r>
            <a:r>
              <a:rPr lang="zh-CN" altLang="en-US" sz="2000" dirty="0"/>
              <a:t> </a:t>
            </a:r>
            <a:r>
              <a:rPr lang="en-US" altLang="zh-CN" sz="2000" dirty="0"/>
              <a:t>“</a:t>
            </a:r>
            <a:r>
              <a:rPr lang="en-US" sz="2000" dirty="0"/>
              <a:t>Effective entity recognition and typing by relation phrase-based clustering</a:t>
            </a:r>
            <a:r>
              <a:rPr lang="en-US" altLang="zh-CN" sz="2000" dirty="0"/>
              <a:t>.”</a:t>
            </a:r>
            <a:r>
              <a:rPr lang="zh-CN" altLang="en-US" sz="2000" dirty="0"/>
              <a:t> </a:t>
            </a:r>
            <a:r>
              <a:rPr lang="en-US" altLang="zh-CN" sz="2000" dirty="0"/>
              <a:t>KDD,</a:t>
            </a:r>
            <a:r>
              <a:rPr lang="zh-CN" altLang="en-US" sz="2000" dirty="0"/>
              <a:t> </a:t>
            </a:r>
            <a:r>
              <a:rPr lang="en-US" altLang="zh-CN" sz="2000" dirty="0"/>
              <a:t>2015.</a:t>
            </a:r>
            <a:endParaRPr lang="zh-CN" altLang="en-US" sz="2000" dirty="0"/>
          </a:p>
          <a:p>
            <a:pPr marL="0" indent="0">
              <a:buNone/>
            </a:pPr>
            <a:r>
              <a:rPr lang="en-US" altLang="zh-CN" sz="2000" dirty="0" smtClean="0"/>
              <a:t>X.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Ren,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W.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He,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M.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Qu,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C.R.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Voss,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H.</a:t>
            </a:r>
            <a:r>
              <a:rPr lang="zh-CN" altLang="en-US" sz="2000" dirty="0" smtClean="0"/>
              <a:t> </a:t>
            </a:r>
            <a:r>
              <a:rPr lang="en-US" altLang="zh-CN" sz="2000" dirty="0" err="1" smtClean="0"/>
              <a:t>Ji</a:t>
            </a:r>
            <a:r>
              <a:rPr lang="en-US" altLang="zh-CN" sz="2000" dirty="0" smtClean="0"/>
              <a:t>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and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J.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Han.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“Label noise reduction in entity typing by heterogeneous partial-label embedding.”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KDD,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2016.</a:t>
            </a:r>
            <a:endParaRPr lang="en-US" sz="2000" dirty="0" smtClean="0"/>
          </a:p>
          <a:p>
            <a:pPr marL="0" indent="0">
              <a:buNone/>
            </a:pPr>
            <a:r>
              <a:rPr lang="en-US" altLang="zh-CN" sz="2000" dirty="0" smtClean="0"/>
              <a:t>C.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Wang,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M.</a:t>
            </a:r>
            <a:r>
              <a:rPr lang="zh-CN" altLang="en-US" sz="2000" dirty="0" smtClean="0"/>
              <a:t> </a:t>
            </a:r>
            <a:r>
              <a:rPr lang="en-US" altLang="zh-CN" sz="2000" dirty="0" err="1" smtClean="0"/>
              <a:t>Danilevsky</a:t>
            </a:r>
            <a:r>
              <a:rPr lang="en-US" altLang="zh-CN" sz="2000" dirty="0" smtClean="0"/>
              <a:t>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N.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Desai,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Y.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Zhang,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P.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Nguyen,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T.</a:t>
            </a:r>
            <a:r>
              <a:rPr lang="zh-CN" altLang="en-US" sz="2000" dirty="0" smtClean="0"/>
              <a:t> </a:t>
            </a:r>
            <a:r>
              <a:rPr lang="en-US" altLang="zh-CN" sz="2000" dirty="0" err="1" smtClean="0"/>
              <a:t>Taula</a:t>
            </a:r>
            <a:r>
              <a:rPr lang="en-US" altLang="zh-CN" sz="2000" dirty="0" smtClean="0"/>
              <a:t>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and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J.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Han.</a:t>
            </a:r>
            <a:r>
              <a:rPr lang="zh-CN" altLang="en-US" sz="2000" dirty="0" smtClean="0"/>
              <a:t> </a:t>
            </a:r>
            <a:r>
              <a:rPr lang="en-US" altLang="zh-CN" sz="2000" dirty="0"/>
              <a:t>“A phrase mining framework for recursive construction of a topical </a:t>
            </a:r>
            <a:r>
              <a:rPr lang="en-US" altLang="zh-CN" sz="2000" dirty="0" smtClean="0"/>
              <a:t>hierarchy.”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KDD,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2013.</a:t>
            </a:r>
            <a:endParaRPr lang="zh-CN" altLang="en-US" sz="2000" dirty="0" smtClean="0"/>
          </a:p>
          <a:p>
            <a:pPr marL="0" indent="0">
              <a:buNone/>
            </a:pPr>
            <a:r>
              <a:rPr lang="en-US" altLang="zh-CN" sz="2000" dirty="0" smtClean="0"/>
              <a:t>E.E.</a:t>
            </a:r>
            <a:r>
              <a:rPr lang="zh-CN" altLang="en-US" sz="2000" dirty="0" smtClean="0"/>
              <a:t> </a:t>
            </a:r>
            <a:r>
              <a:rPr lang="en-US" altLang="zh-CN" sz="2000" dirty="0" err="1" smtClean="0"/>
              <a:t>Papalexakis</a:t>
            </a:r>
            <a:r>
              <a:rPr lang="en-US" altLang="zh-CN" sz="2000" dirty="0" smtClean="0"/>
              <a:t>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C.</a:t>
            </a:r>
            <a:r>
              <a:rPr lang="zh-CN" altLang="en-US" sz="2000" dirty="0" smtClean="0"/>
              <a:t> </a:t>
            </a:r>
            <a:r>
              <a:rPr lang="en-US" altLang="zh-CN" sz="2000" dirty="0" err="1" smtClean="0"/>
              <a:t>Faloutsos</a:t>
            </a:r>
            <a:r>
              <a:rPr lang="en-US" altLang="zh-CN" sz="2000" dirty="0" smtClean="0"/>
              <a:t>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N.D.</a:t>
            </a:r>
            <a:r>
              <a:rPr lang="zh-CN" altLang="en-US" sz="2000" dirty="0" smtClean="0"/>
              <a:t> </a:t>
            </a:r>
            <a:r>
              <a:rPr lang="en-US" altLang="zh-CN" sz="2000" dirty="0" err="1" smtClean="0"/>
              <a:t>Sidiropoulos</a:t>
            </a:r>
            <a:r>
              <a:rPr lang="en-US" altLang="zh-CN" sz="2000" dirty="0" smtClean="0"/>
              <a:t>.</a:t>
            </a:r>
            <a:r>
              <a:rPr lang="zh-CN" altLang="en-US" sz="2000" dirty="0" smtClean="0"/>
              <a:t> </a:t>
            </a:r>
            <a:r>
              <a:rPr lang="en-US" altLang="zh-CN" sz="2000" dirty="0"/>
              <a:t>“</a:t>
            </a:r>
            <a:r>
              <a:rPr lang="en-US" altLang="zh-CN" sz="2000" dirty="0" err="1"/>
              <a:t>ParCube</a:t>
            </a:r>
            <a:r>
              <a:rPr lang="en-US" altLang="zh-CN" sz="2000" dirty="0"/>
              <a:t>: S</a:t>
            </a:r>
            <a:r>
              <a:rPr lang="en-US" altLang="zh-CN" sz="2000" dirty="0" smtClean="0"/>
              <a:t>parse parallelizable tensor decompositions.”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PKDD,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2012.</a:t>
            </a:r>
            <a:endParaRPr lang="zh-CN" altLang="en-US" sz="2000" dirty="0" smtClean="0"/>
          </a:p>
          <a:p>
            <a:pPr marL="0" indent="0">
              <a:buNone/>
            </a:pPr>
            <a:r>
              <a:rPr lang="en-US" altLang="zh-CN" sz="2000" dirty="0" smtClean="0"/>
              <a:t>D.</a:t>
            </a:r>
            <a:r>
              <a:rPr lang="zh-CN" altLang="en-US" sz="2000" dirty="0" smtClean="0"/>
              <a:t> </a:t>
            </a:r>
            <a:r>
              <a:rPr lang="en-US" altLang="zh-CN" sz="2000" dirty="0" err="1" smtClean="0"/>
              <a:t>Koutra</a:t>
            </a:r>
            <a:r>
              <a:rPr lang="en-US" altLang="zh-CN" sz="2000" dirty="0" smtClean="0"/>
              <a:t>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U.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Kang,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J.</a:t>
            </a:r>
            <a:r>
              <a:rPr lang="zh-CN" altLang="en-US" sz="2000" dirty="0" smtClean="0"/>
              <a:t> </a:t>
            </a:r>
            <a:r>
              <a:rPr lang="en-US" altLang="zh-CN" sz="2000" dirty="0" err="1" smtClean="0"/>
              <a:t>Vreeken</a:t>
            </a:r>
            <a:r>
              <a:rPr lang="en-US" altLang="zh-CN" sz="2000" dirty="0" smtClean="0"/>
              <a:t>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and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C.</a:t>
            </a:r>
            <a:r>
              <a:rPr lang="zh-CN" altLang="en-US" sz="2000" dirty="0" smtClean="0"/>
              <a:t> </a:t>
            </a:r>
            <a:r>
              <a:rPr lang="en-US" altLang="zh-CN" sz="2000" dirty="0" err="1" smtClean="0"/>
              <a:t>Faloutsos</a:t>
            </a:r>
            <a:r>
              <a:rPr lang="en-US" altLang="zh-CN" sz="2000" dirty="0" smtClean="0"/>
              <a:t>.</a:t>
            </a:r>
            <a:r>
              <a:rPr lang="zh-CN" altLang="en-US" sz="2000" dirty="0" smtClean="0"/>
              <a:t> </a:t>
            </a:r>
            <a:r>
              <a:rPr lang="en-US" altLang="zh-CN" sz="2000" dirty="0"/>
              <a:t>“VOG: S</a:t>
            </a:r>
            <a:r>
              <a:rPr lang="en-US" altLang="zh-CN" sz="2000" dirty="0" smtClean="0"/>
              <a:t>ummarizing </a:t>
            </a:r>
            <a:r>
              <a:rPr lang="en-US" altLang="zh-CN" sz="2000" dirty="0"/>
              <a:t>and </a:t>
            </a:r>
            <a:r>
              <a:rPr lang="en-US" altLang="zh-CN" sz="2000" dirty="0" smtClean="0"/>
              <a:t>understanding large </a:t>
            </a:r>
            <a:r>
              <a:rPr lang="en-US" altLang="zh-CN" sz="2000" dirty="0"/>
              <a:t>g</a:t>
            </a:r>
            <a:r>
              <a:rPr lang="en-US" altLang="zh-CN" sz="2000" dirty="0" smtClean="0"/>
              <a:t>raphs.”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SDM,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2014.</a:t>
            </a:r>
            <a:endParaRPr lang="zh-CN" altLang="en-US" sz="2000" dirty="0" smtClean="0"/>
          </a:p>
          <a:p>
            <a:pPr marL="0" indent="0">
              <a:buNone/>
            </a:pPr>
            <a:r>
              <a:rPr lang="en-US" altLang="zh-CN" sz="2000" dirty="0"/>
              <a:t>R.</a:t>
            </a:r>
            <a:r>
              <a:rPr lang="zh-CN" altLang="en-US" sz="2000" dirty="0"/>
              <a:t> </a:t>
            </a:r>
            <a:r>
              <a:rPr lang="en-US" altLang="zh-CN" sz="2000" dirty="0"/>
              <a:t>Gupta,</a:t>
            </a:r>
            <a:r>
              <a:rPr lang="zh-CN" altLang="en-US" sz="2000" dirty="0"/>
              <a:t> </a:t>
            </a:r>
            <a:r>
              <a:rPr lang="en-US" altLang="zh-CN" sz="2000" dirty="0"/>
              <a:t>A.</a:t>
            </a:r>
            <a:r>
              <a:rPr lang="zh-CN" altLang="en-US" sz="2000" dirty="0"/>
              <a:t> </a:t>
            </a:r>
            <a:r>
              <a:rPr lang="en-US" altLang="zh-CN" sz="2000" dirty="0"/>
              <a:t>Halevy,</a:t>
            </a:r>
            <a:r>
              <a:rPr lang="zh-CN" altLang="en-US" sz="2000" dirty="0"/>
              <a:t> </a:t>
            </a:r>
            <a:r>
              <a:rPr lang="en-US" altLang="zh-CN" sz="2000" dirty="0"/>
              <a:t>X.</a:t>
            </a:r>
            <a:r>
              <a:rPr lang="zh-CN" altLang="en-US" sz="2000" dirty="0"/>
              <a:t> </a:t>
            </a:r>
            <a:r>
              <a:rPr lang="en-US" altLang="zh-CN" sz="2000" dirty="0"/>
              <a:t>Wang,</a:t>
            </a:r>
            <a:r>
              <a:rPr lang="zh-CN" altLang="en-US" sz="2000" dirty="0"/>
              <a:t> </a:t>
            </a:r>
            <a:r>
              <a:rPr lang="en-US" altLang="zh-CN" sz="2000" dirty="0"/>
              <a:t>S.E.</a:t>
            </a:r>
            <a:r>
              <a:rPr lang="zh-CN" altLang="en-US" sz="2000" dirty="0"/>
              <a:t> </a:t>
            </a:r>
            <a:r>
              <a:rPr lang="en-US" altLang="zh-CN" sz="2000" dirty="0" err="1"/>
              <a:t>Whang</a:t>
            </a:r>
            <a:r>
              <a:rPr lang="en-US" altLang="zh-CN" sz="2000" dirty="0"/>
              <a:t>,</a:t>
            </a:r>
            <a:r>
              <a:rPr lang="zh-CN" altLang="en-US" sz="2000" dirty="0"/>
              <a:t> </a:t>
            </a:r>
            <a:r>
              <a:rPr lang="en-US" altLang="zh-CN" sz="2000" dirty="0"/>
              <a:t>and</a:t>
            </a:r>
            <a:r>
              <a:rPr lang="zh-CN" altLang="en-US" sz="2000" dirty="0"/>
              <a:t> </a:t>
            </a:r>
            <a:r>
              <a:rPr lang="en-US" altLang="zh-CN" sz="2000" dirty="0"/>
              <a:t>F.</a:t>
            </a:r>
            <a:r>
              <a:rPr lang="zh-CN" altLang="en-US" sz="2000" dirty="0"/>
              <a:t> </a:t>
            </a:r>
            <a:r>
              <a:rPr lang="en-US" altLang="zh-CN" sz="2000" dirty="0"/>
              <a:t>Wu.</a:t>
            </a:r>
            <a:r>
              <a:rPr lang="zh-CN" altLang="en-US" sz="2000" dirty="0"/>
              <a:t> </a:t>
            </a:r>
            <a:r>
              <a:rPr lang="en-US" altLang="zh-CN" sz="2000" dirty="0"/>
              <a:t>“</a:t>
            </a:r>
            <a:r>
              <a:rPr lang="en-US" altLang="zh-CN" sz="2000" dirty="0" err="1"/>
              <a:t>Biperpedia</a:t>
            </a:r>
            <a:r>
              <a:rPr lang="en-US" altLang="zh-CN" sz="2000" dirty="0"/>
              <a:t>:</a:t>
            </a:r>
            <a:r>
              <a:rPr lang="zh-CN" altLang="en-US" sz="2000" dirty="0"/>
              <a:t> </a:t>
            </a:r>
            <a:r>
              <a:rPr lang="en-US" altLang="zh-CN" sz="2000" dirty="0"/>
              <a:t>An</a:t>
            </a:r>
            <a:r>
              <a:rPr lang="zh-CN" altLang="en-US" sz="2000" dirty="0"/>
              <a:t> </a:t>
            </a:r>
            <a:r>
              <a:rPr lang="en-US" altLang="zh-CN" sz="2000" dirty="0"/>
              <a:t>ontology</a:t>
            </a:r>
            <a:r>
              <a:rPr lang="zh-CN" altLang="en-US" sz="2000" dirty="0"/>
              <a:t> </a:t>
            </a:r>
            <a:r>
              <a:rPr lang="en-US" altLang="zh-CN" sz="2000" dirty="0"/>
              <a:t>for</a:t>
            </a:r>
            <a:r>
              <a:rPr lang="zh-CN" altLang="en-US" sz="2000" dirty="0"/>
              <a:t> </a:t>
            </a:r>
            <a:r>
              <a:rPr lang="en-US" altLang="zh-CN" sz="2000" dirty="0"/>
              <a:t>search</a:t>
            </a:r>
            <a:r>
              <a:rPr lang="zh-CN" altLang="en-US" sz="2000" dirty="0"/>
              <a:t> </a:t>
            </a:r>
            <a:r>
              <a:rPr lang="en-US" altLang="zh-CN" sz="2000" dirty="0"/>
              <a:t>applications.”</a:t>
            </a:r>
            <a:r>
              <a:rPr lang="zh-CN" altLang="en-US" sz="2000" dirty="0"/>
              <a:t> </a:t>
            </a:r>
            <a:r>
              <a:rPr lang="en-US" altLang="zh-CN" sz="2000" dirty="0"/>
              <a:t>VLDB,</a:t>
            </a:r>
            <a:r>
              <a:rPr lang="zh-CN" altLang="en-US" sz="2000" dirty="0"/>
              <a:t> </a:t>
            </a:r>
            <a:r>
              <a:rPr lang="en-US" altLang="zh-CN" sz="2000" dirty="0"/>
              <a:t>2014.</a:t>
            </a:r>
            <a:endParaRPr lang="zh-CN" altLang="en-US" sz="2000" dirty="0"/>
          </a:p>
          <a:p>
            <a:pPr marL="0" indent="0">
              <a:buNone/>
            </a:pPr>
            <a:r>
              <a:rPr lang="en-US" altLang="zh-CN" sz="2000" dirty="0"/>
              <a:t>M.</a:t>
            </a:r>
            <a:r>
              <a:rPr lang="zh-CN" altLang="en-US" sz="2000" dirty="0"/>
              <a:t> </a:t>
            </a:r>
            <a:r>
              <a:rPr lang="en-US" altLang="zh-CN" sz="2000" dirty="0" err="1"/>
              <a:t>Yahya</a:t>
            </a:r>
            <a:r>
              <a:rPr lang="en-US" altLang="zh-CN" sz="2000" dirty="0"/>
              <a:t>,</a:t>
            </a:r>
            <a:r>
              <a:rPr lang="zh-CN" altLang="en-US" sz="2000" dirty="0"/>
              <a:t> </a:t>
            </a:r>
            <a:r>
              <a:rPr lang="en-US" altLang="zh-CN" sz="2000" dirty="0"/>
              <a:t>S.</a:t>
            </a:r>
            <a:r>
              <a:rPr lang="zh-CN" altLang="en-US" sz="2000" dirty="0"/>
              <a:t> </a:t>
            </a:r>
            <a:r>
              <a:rPr lang="en-US" altLang="zh-CN" sz="2000" dirty="0" err="1"/>
              <a:t>Whang</a:t>
            </a:r>
            <a:r>
              <a:rPr lang="en-US" altLang="zh-CN" sz="2000" dirty="0"/>
              <a:t>,</a:t>
            </a:r>
            <a:r>
              <a:rPr lang="zh-CN" altLang="en-US" sz="2000" dirty="0"/>
              <a:t> </a:t>
            </a:r>
            <a:r>
              <a:rPr lang="en-US" altLang="zh-CN" sz="2000" dirty="0"/>
              <a:t>R.</a:t>
            </a:r>
            <a:r>
              <a:rPr lang="zh-CN" altLang="en-US" sz="2000" dirty="0"/>
              <a:t> </a:t>
            </a:r>
            <a:r>
              <a:rPr lang="en-US" altLang="zh-CN" sz="2000" dirty="0"/>
              <a:t>Gupta,</a:t>
            </a:r>
            <a:r>
              <a:rPr lang="zh-CN" altLang="en-US" sz="2000" dirty="0"/>
              <a:t> </a:t>
            </a:r>
            <a:r>
              <a:rPr lang="en-US" altLang="zh-CN" sz="2000" dirty="0"/>
              <a:t>and</a:t>
            </a:r>
            <a:r>
              <a:rPr lang="zh-CN" altLang="en-US" sz="2000" dirty="0"/>
              <a:t> </a:t>
            </a:r>
            <a:r>
              <a:rPr lang="en-US" altLang="zh-CN" sz="2000" dirty="0"/>
              <a:t>A.</a:t>
            </a:r>
            <a:r>
              <a:rPr lang="zh-CN" altLang="en-US" sz="2000" dirty="0"/>
              <a:t> </a:t>
            </a:r>
            <a:r>
              <a:rPr lang="en-US" altLang="zh-CN" sz="2000" dirty="0"/>
              <a:t>Halevy.</a:t>
            </a:r>
            <a:r>
              <a:rPr lang="zh-CN" altLang="en-US" sz="2000" dirty="0"/>
              <a:t> </a:t>
            </a:r>
            <a:r>
              <a:rPr lang="en-US" altLang="zh-CN" sz="2000" dirty="0"/>
              <a:t>“</a:t>
            </a:r>
            <a:r>
              <a:rPr lang="en-US" altLang="zh-CN" sz="2000" dirty="0" err="1"/>
              <a:t>ReNoun</a:t>
            </a:r>
            <a:r>
              <a:rPr lang="en-US" altLang="zh-CN" sz="2000" dirty="0"/>
              <a:t>:</a:t>
            </a:r>
            <a:r>
              <a:rPr lang="zh-CN" altLang="en-US" sz="2000" dirty="0"/>
              <a:t> </a:t>
            </a:r>
            <a:r>
              <a:rPr lang="en-US" altLang="zh-CN" sz="2000" dirty="0"/>
              <a:t>Fact</a:t>
            </a:r>
            <a:r>
              <a:rPr lang="zh-CN" altLang="en-US" sz="2000" dirty="0"/>
              <a:t> </a:t>
            </a:r>
            <a:r>
              <a:rPr lang="en-US" altLang="zh-CN" sz="2000" dirty="0"/>
              <a:t>extraction</a:t>
            </a:r>
            <a:r>
              <a:rPr lang="zh-CN" altLang="en-US" sz="2000" dirty="0"/>
              <a:t> </a:t>
            </a:r>
            <a:r>
              <a:rPr lang="en-US" altLang="zh-CN" sz="2000" dirty="0"/>
              <a:t>for</a:t>
            </a:r>
            <a:r>
              <a:rPr lang="zh-CN" altLang="en-US" sz="2000" dirty="0"/>
              <a:t> </a:t>
            </a:r>
            <a:r>
              <a:rPr lang="en-US" altLang="zh-CN" sz="2000" dirty="0"/>
              <a:t>nominal</a:t>
            </a:r>
            <a:r>
              <a:rPr lang="zh-CN" altLang="en-US" sz="2000" dirty="0"/>
              <a:t> </a:t>
            </a:r>
            <a:r>
              <a:rPr lang="en-US" altLang="zh-CN" sz="2000" dirty="0"/>
              <a:t>attributes.”</a:t>
            </a:r>
            <a:r>
              <a:rPr lang="zh-CN" altLang="en-US" sz="2000" dirty="0"/>
              <a:t> </a:t>
            </a:r>
            <a:r>
              <a:rPr lang="en-US" altLang="zh-CN" sz="2000" dirty="0"/>
              <a:t>EMNLP,</a:t>
            </a:r>
            <a:r>
              <a:rPr lang="zh-CN" altLang="en-US" sz="2000" dirty="0"/>
              <a:t> </a:t>
            </a:r>
            <a:r>
              <a:rPr lang="en-US" altLang="zh-CN" sz="2000" dirty="0"/>
              <a:t>2014.</a:t>
            </a:r>
            <a:endParaRPr lang="zh-CN" altLang="en-US" sz="2000" dirty="0"/>
          </a:p>
          <a:p>
            <a:pPr marL="0" indent="0">
              <a:buNone/>
            </a:pPr>
            <a:r>
              <a:rPr lang="en-US" altLang="zh-CN" sz="2000" dirty="0"/>
              <a:t>A.</a:t>
            </a:r>
            <a:r>
              <a:rPr lang="zh-CN" altLang="en-US" sz="2000" dirty="0"/>
              <a:t> </a:t>
            </a:r>
            <a:r>
              <a:rPr lang="en-US" altLang="zh-CN" sz="2000" dirty="0"/>
              <a:t>Halevy,</a:t>
            </a:r>
            <a:r>
              <a:rPr lang="zh-CN" altLang="en-US" sz="2000" dirty="0"/>
              <a:t> </a:t>
            </a:r>
            <a:r>
              <a:rPr lang="en-US" altLang="zh-CN" sz="2000" dirty="0"/>
              <a:t>N.</a:t>
            </a:r>
            <a:r>
              <a:rPr lang="zh-CN" altLang="en-US" sz="2000" dirty="0"/>
              <a:t> </a:t>
            </a:r>
            <a:r>
              <a:rPr lang="en-US" altLang="zh-CN" sz="2000" dirty="0" err="1"/>
              <a:t>Noy</a:t>
            </a:r>
            <a:r>
              <a:rPr lang="en-US" altLang="zh-CN" sz="2000" dirty="0"/>
              <a:t>,</a:t>
            </a:r>
            <a:r>
              <a:rPr lang="zh-CN" altLang="en-US" sz="2000" dirty="0"/>
              <a:t> </a:t>
            </a:r>
            <a:r>
              <a:rPr lang="en-US" altLang="zh-CN" sz="2000" dirty="0"/>
              <a:t>S.</a:t>
            </a:r>
            <a:r>
              <a:rPr lang="zh-CN" altLang="en-US" sz="2000" dirty="0"/>
              <a:t> </a:t>
            </a:r>
            <a:r>
              <a:rPr lang="en-US" altLang="zh-CN" sz="2000" dirty="0" err="1"/>
              <a:t>Sarawagi</a:t>
            </a:r>
            <a:r>
              <a:rPr lang="en-US" altLang="zh-CN" sz="2000" dirty="0"/>
              <a:t>,</a:t>
            </a:r>
            <a:r>
              <a:rPr lang="zh-CN" altLang="en-US" sz="2000" dirty="0"/>
              <a:t> </a:t>
            </a:r>
            <a:r>
              <a:rPr lang="en-US" altLang="zh-CN" sz="2000" dirty="0"/>
              <a:t>S.E.</a:t>
            </a:r>
            <a:r>
              <a:rPr lang="zh-CN" altLang="en-US" sz="2000" dirty="0"/>
              <a:t> </a:t>
            </a:r>
            <a:r>
              <a:rPr lang="en-US" altLang="zh-CN" sz="2000" dirty="0" err="1"/>
              <a:t>Whang</a:t>
            </a:r>
            <a:r>
              <a:rPr lang="en-US" altLang="zh-CN" sz="2000" dirty="0"/>
              <a:t>,</a:t>
            </a:r>
            <a:r>
              <a:rPr lang="zh-CN" altLang="en-US" sz="2000" dirty="0"/>
              <a:t> </a:t>
            </a:r>
            <a:r>
              <a:rPr lang="en-US" altLang="zh-CN" sz="2000" dirty="0"/>
              <a:t>and</a:t>
            </a:r>
            <a:r>
              <a:rPr lang="zh-CN" altLang="en-US" sz="2000" dirty="0"/>
              <a:t> </a:t>
            </a:r>
            <a:r>
              <a:rPr lang="en-US" altLang="zh-CN" sz="2000" dirty="0"/>
              <a:t>X.</a:t>
            </a:r>
            <a:r>
              <a:rPr lang="zh-CN" altLang="en-US" sz="2000" dirty="0"/>
              <a:t> </a:t>
            </a:r>
            <a:r>
              <a:rPr lang="en-US" altLang="zh-CN" sz="2000" dirty="0"/>
              <a:t>Yu.</a:t>
            </a:r>
            <a:r>
              <a:rPr lang="zh-CN" altLang="en-US" sz="2000" dirty="0"/>
              <a:t> </a:t>
            </a:r>
            <a:r>
              <a:rPr lang="en-US" altLang="zh-CN" sz="2000" dirty="0"/>
              <a:t>“Discovering structure in the universe of attribute names.”</a:t>
            </a:r>
            <a:r>
              <a:rPr lang="zh-CN" altLang="en-US" sz="2000" dirty="0"/>
              <a:t> </a:t>
            </a:r>
            <a:r>
              <a:rPr lang="en-US" altLang="zh-CN" sz="2000" dirty="0"/>
              <a:t>WWW,</a:t>
            </a:r>
            <a:r>
              <a:rPr lang="zh-CN" altLang="en-US" sz="2000" dirty="0"/>
              <a:t> </a:t>
            </a:r>
            <a:r>
              <a:rPr lang="en-US" altLang="zh-CN" sz="2000" dirty="0"/>
              <a:t>2016</a:t>
            </a:r>
            <a:r>
              <a:rPr lang="en-US" altLang="zh-CN" sz="2000" dirty="0" smtClean="0"/>
              <a:t>.</a:t>
            </a:r>
            <a:endParaRPr lang="zh-CN" alt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443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 smtClean="0"/>
              <a:t>The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1</a:t>
            </a:r>
            <a:r>
              <a:rPr lang="en-US" altLang="zh-CN" sz="3200" baseline="30000" dirty="0" smtClean="0"/>
              <a:t>st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Day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I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Became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a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Data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Mining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Person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zh-CN" sz="2400" dirty="0" smtClean="0"/>
              <a:t>April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20,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2011:</a:t>
            </a:r>
            <a:r>
              <a:rPr lang="zh-CN" altLang="en-US" sz="2400" dirty="0" smtClean="0"/>
              <a:t> </a:t>
            </a:r>
            <a:r>
              <a:rPr lang="en-US" altLang="zh-CN" sz="2400" b="1" dirty="0" err="1" smtClean="0"/>
              <a:t>Tencent</a:t>
            </a:r>
            <a:r>
              <a:rPr lang="zh-CN" altLang="en-US" sz="2400" b="1" dirty="0" smtClean="0"/>
              <a:t> </a:t>
            </a:r>
            <a:r>
              <a:rPr lang="en-US" altLang="zh-CN" sz="2400" b="1" dirty="0" err="1" smtClean="0"/>
              <a:t>Weibo</a:t>
            </a:r>
            <a:r>
              <a:rPr lang="zh-CN" altLang="en-US" sz="2400" b="1" dirty="0" smtClean="0"/>
              <a:t> </a:t>
            </a:r>
            <a:r>
              <a:rPr lang="en-US" altLang="zh-CN" sz="2400" dirty="0" smtClean="0"/>
              <a:t>visited Tsinghua University</a:t>
            </a:r>
            <a:endParaRPr lang="zh-CN" altLang="en-US" dirty="0" smtClean="0"/>
          </a:p>
          <a:p>
            <a:pPr lvl="1"/>
            <a:r>
              <a:rPr lang="en-US" altLang="zh-CN" dirty="0" smtClean="0"/>
              <a:t>Low</a:t>
            </a:r>
            <a:r>
              <a:rPr lang="zh-CN" altLang="en-US" dirty="0" smtClean="0"/>
              <a:t> </a:t>
            </a:r>
            <a:r>
              <a:rPr lang="en-US" altLang="zh-CN" i="1" dirty="0" smtClean="0"/>
              <a:t>conversion</a:t>
            </a:r>
            <a:r>
              <a:rPr lang="zh-CN" altLang="en-US" i="1" dirty="0" smtClean="0"/>
              <a:t> </a:t>
            </a:r>
            <a:r>
              <a:rPr lang="en-US" altLang="zh-CN" i="1" dirty="0" smtClean="0"/>
              <a:t>rate</a:t>
            </a:r>
            <a:r>
              <a:rPr lang="zh-CN" altLang="en-US" i="1" dirty="0" smtClean="0"/>
              <a:t> </a:t>
            </a:r>
            <a:r>
              <a:rPr lang="en-US" altLang="zh-CN" dirty="0" smtClean="0"/>
              <a:t>(&lt;</a:t>
            </a:r>
            <a:r>
              <a:rPr lang="zh-CN" altLang="en-US" dirty="0" smtClean="0"/>
              <a:t> </a:t>
            </a:r>
            <a:r>
              <a:rPr lang="en-US" altLang="zh-CN" dirty="0"/>
              <a:t>6</a:t>
            </a:r>
            <a:r>
              <a:rPr lang="en-US" altLang="zh-CN" dirty="0" smtClean="0"/>
              <a:t>%):</a:t>
            </a:r>
            <a:r>
              <a:rPr lang="zh-CN" altLang="en-US" dirty="0" smtClean="0"/>
              <a:t> </a:t>
            </a:r>
            <a:r>
              <a:rPr lang="en-US" altLang="zh-CN" dirty="0" smtClean="0"/>
              <a:t>#retweets</a:t>
            </a:r>
            <a:r>
              <a:rPr lang="zh-CN" altLang="en-US" dirty="0" smtClean="0"/>
              <a:t> </a:t>
            </a:r>
            <a:r>
              <a:rPr lang="en-US" altLang="zh-CN" dirty="0" smtClean="0"/>
              <a:t>per</a:t>
            </a:r>
            <a:r>
              <a:rPr lang="zh-CN" altLang="en-US" dirty="0" smtClean="0"/>
              <a:t> </a:t>
            </a:r>
            <a:r>
              <a:rPr lang="en-US" altLang="zh-CN" dirty="0" smtClean="0"/>
              <a:t>feed</a:t>
            </a:r>
            <a:r>
              <a:rPr lang="zh-CN" altLang="en-US" dirty="0" smtClean="0"/>
              <a:t> </a:t>
            </a:r>
            <a:r>
              <a:rPr lang="en-US" altLang="zh-CN" dirty="0" smtClean="0"/>
              <a:t>request</a:t>
            </a:r>
            <a:endParaRPr lang="zh-CN" altLang="en-US" dirty="0" smtClean="0"/>
          </a:p>
          <a:p>
            <a:pPr lvl="1"/>
            <a:r>
              <a:rPr lang="en-US" altLang="zh-CN" dirty="0" smtClean="0"/>
              <a:t>Can</a:t>
            </a:r>
            <a:r>
              <a:rPr lang="zh-CN" altLang="en-US" dirty="0" smtClean="0"/>
              <a:t> </a:t>
            </a:r>
            <a:r>
              <a:rPr lang="en-US" altLang="zh-CN" dirty="0" smtClean="0"/>
              <a:t>we</a:t>
            </a:r>
            <a:r>
              <a:rPr lang="zh-CN" altLang="en-US" dirty="0" smtClean="0"/>
              <a:t> </a:t>
            </a:r>
            <a:r>
              <a:rPr lang="en-US" altLang="zh-CN" dirty="0" smtClean="0"/>
              <a:t>build</a:t>
            </a:r>
            <a:r>
              <a:rPr lang="zh-CN" altLang="en-US" dirty="0" smtClean="0"/>
              <a:t> </a:t>
            </a:r>
            <a:r>
              <a:rPr lang="en-US" altLang="zh-CN" dirty="0" smtClean="0"/>
              <a:t>a</a:t>
            </a:r>
            <a:r>
              <a:rPr lang="zh-CN" altLang="en-US" dirty="0" smtClean="0"/>
              <a:t> </a:t>
            </a:r>
            <a:r>
              <a:rPr lang="en-US" altLang="zh-CN" i="1" dirty="0" smtClean="0"/>
              <a:t>tweet/item</a:t>
            </a:r>
            <a:r>
              <a:rPr lang="zh-CN" altLang="en-US" i="1" dirty="0" smtClean="0"/>
              <a:t> </a:t>
            </a:r>
            <a:r>
              <a:rPr lang="en-US" altLang="zh-CN" i="1" dirty="0" smtClean="0"/>
              <a:t>recommender</a:t>
            </a:r>
            <a:r>
              <a:rPr lang="zh-CN" altLang="en-US" i="1" dirty="0" smtClean="0"/>
              <a:t> </a:t>
            </a:r>
            <a:r>
              <a:rPr lang="en-US" altLang="zh-CN" i="1" dirty="0" smtClean="0"/>
              <a:t>system</a:t>
            </a:r>
            <a:r>
              <a:rPr lang="en-US" altLang="zh-CN" dirty="0" smtClean="0"/>
              <a:t>?</a:t>
            </a:r>
            <a:endParaRPr lang="zh-CN" altLang="en-US" dirty="0" smtClean="0"/>
          </a:p>
          <a:p>
            <a:pPr lvl="1"/>
            <a:r>
              <a:rPr lang="en-US" altLang="zh-CN" b="1" dirty="0" smtClean="0"/>
              <a:t>Given</a:t>
            </a:r>
            <a:endParaRPr lang="zh-CN" altLang="en-US" b="1" dirty="0" smtClean="0"/>
          </a:p>
          <a:p>
            <a:pPr lvl="1"/>
            <a:endParaRPr lang="zh-CN" altLang="en-US" dirty="0"/>
          </a:p>
          <a:p>
            <a:pPr lvl="1"/>
            <a:endParaRPr lang="zh-CN" altLang="en-US" dirty="0" smtClean="0"/>
          </a:p>
          <a:p>
            <a:pPr lvl="1"/>
            <a:endParaRPr lang="zh-CN" altLang="en-US" dirty="0"/>
          </a:p>
          <a:p>
            <a:pPr lvl="1"/>
            <a:endParaRPr lang="zh-CN" altLang="en-US" dirty="0" smtClean="0"/>
          </a:p>
          <a:p>
            <a:pPr lvl="1"/>
            <a:endParaRPr lang="zh-CN" altLang="en-US" dirty="0" smtClean="0"/>
          </a:p>
          <a:p>
            <a:pPr lvl="1"/>
            <a:endParaRPr lang="zh-CN" altLang="en-US" dirty="0"/>
          </a:p>
          <a:p>
            <a:pPr marL="457200" lvl="1" indent="0">
              <a:buNone/>
            </a:pPr>
            <a:endParaRPr lang="zh-CN" altLang="en-US" dirty="0"/>
          </a:p>
          <a:p>
            <a:pPr lvl="1"/>
            <a:r>
              <a:rPr lang="en-US" altLang="zh-CN" b="1" dirty="0" smtClean="0"/>
              <a:t>Predict</a:t>
            </a:r>
            <a:r>
              <a:rPr lang="zh-CN" altLang="en-US" dirty="0" smtClean="0"/>
              <a:t> </a:t>
            </a:r>
            <a:r>
              <a:rPr lang="en-US" altLang="zh-CN" dirty="0" smtClean="0"/>
              <a:t>which</a:t>
            </a:r>
            <a:r>
              <a:rPr lang="zh-CN" altLang="en-US" dirty="0" smtClean="0"/>
              <a:t> </a:t>
            </a:r>
            <a:r>
              <a:rPr lang="en-US" altLang="zh-CN" dirty="0" smtClean="0"/>
              <a:t>tweet/item</a:t>
            </a:r>
            <a:r>
              <a:rPr lang="zh-CN" altLang="en-US" dirty="0" smtClean="0"/>
              <a:t> </a:t>
            </a:r>
            <a:r>
              <a:rPr lang="en-US" altLang="zh-CN" dirty="0" smtClean="0"/>
              <a:t>a</a:t>
            </a:r>
            <a:r>
              <a:rPr lang="zh-CN" altLang="en-US" dirty="0" smtClean="0"/>
              <a:t> </a:t>
            </a:r>
            <a:r>
              <a:rPr lang="en-US" altLang="zh-CN" dirty="0" smtClean="0"/>
              <a:t>user</a:t>
            </a:r>
            <a:r>
              <a:rPr lang="zh-CN" altLang="en-US" dirty="0" smtClean="0"/>
              <a:t> </a:t>
            </a:r>
            <a:r>
              <a:rPr lang="en-US" altLang="zh-CN" dirty="0" smtClean="0"/>
              <a:t>will</a:t>
            </a:r>
            <a:r>
              <a:rPr lang="zh-CN" altLang="en-US" dirty="0" smtClean="0"/>
              <a:t> </a:t>
            </a:r>
            <a:r>
              <a:rPr lang="en-US" altLang="zh-CN" dirty="0" smtClean="0"/>
              <a:t>retweet.</a:t>
            </a:r>
            <a:endParaRPr lang="zh-CN" alt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7</a:t>
            </a:fld>
            <a:endParaRPr lang="en-US"/>
          </a:p>
        </p:txBody>
      </p:sp>
      <p:sp>
        <p:nvSpPr>
          <p:cNvPr id="5" name="Oval 4"/>
          <p:cNvSpPr>
            <a:spLocks noChangeAspect="1"/>
          </p:cNvSpPr>
          <p:nvPr/>
        </p:nvSpPr>
        <p:spPr>
          <a:xfrm>
            <a:off x="513664" y="4155263"/>
            <a:ext cx="457200" cy="457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u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6" name="Oval 5"/>
          <p:cNvSpPr>
            <a:spLocks noChangeAspect="1"/>
          </p:cNvSpPr>
          <p:nvPr/>
        </p:nvSpPr>
        <p:spPr>
          <a:xfrm>
            <a:off x="948870" y="5241537"/>
            <a:ext cx="457200" cy="457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u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81719" y="3179282"/>
            <a:ext cx="326006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User-item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behavior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network</a:t>
            </a:r>
            <a:endParaRPr lang="en-US" sz="2000" b="1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603102" y="3179282"/>
            <a:ext cx="288976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User-user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social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network</a:t>
            </a:r>
            <a:endParaRPr lang="en-US" sz="2000" b="1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0" name="Oval 9"/>
          <p:cNvSpPr>
            <a:spLocks noChangeAspect="1"/>
          </p:cNvSpPr>
          <p:nvPr/>
        </p:nvSpPr>
        <p:spPr>
          <a:xfrm>
            <a:off x="2274985" y="4507831"/>
            <a:ext cx="457200" cy="4572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smtClean="0">
                <a:latin typeface="Times" charset="0"/>
                <a:ea typeface="Times" charset="0"/>
                <a:cs typeface="Times" charset="0"/>
              </a:rPr>
              <a:t>i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1" name="Oval 10"/>
          <p:cNvSpPr>
            <a:spLocks noChangeAspect="1"/>
          </p:cNvSpPr>
          <p:nvPr/>
        </p:nvSpPr>
        <p:spPr>
          <a:xfrm>
            <a:off x="2150835" y="3610632"/>
            <a:ext cx="457200" cy="4572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smtClean="0">
                <a:latin typeface="Times" charset="0"/>
                <a:ea typeface="Times" charset="0"/>
                <a:cs typeface="Times" charset="0"/>
              </a:rPr>
              <a:t>i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16" name="Straight Connector 15"/>
          <p:cNvCxnSpPr>
            <a:stCxn id="5" idx="6"/>
            <a:endCxn id="11" idx="2"/>
          </p:cNvCxnSpPr>
          <p:nvPr/>
        </p:nvCxnSpPr>
        <p:spPr>
          <a:xfrm flipV="1">
            <a:off x="970864" y="3839232"/>
            <a:ext cx="1179971" cy="5446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5" idx="6"/>
            <a:endCxn id="10" idx="2"/>
          </p:cNvCxnSpPr>
          <p:nvPr/>
        </p:nvCxnSpPr>
        <p:spPr>
          <a:xfrm>
            <a:off x="970864" y="4383863"/>
            <a:ext cx="1304121" cy="3525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6" idx="6"/>
            <a:endCxn id="10" idx="3"/>
          </p:cNvCxnSpPr>
          <p:nvPr/>
        </p:nvCxnSpPr>
        <p:spPr>
          <a:xfrm flipV="1">
            <a:off x="1406070" y="4898076"/>
            <a:ext cx="935870" cy="5720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val 54"/>
          <p:cNvSpPr>
            <a:spLocks noChangeAspect="1"/>
          </p:cNvSpPr>
          <p:nvPr/>
        </p:nvSpPr>
        <p:spPr>
          <a:xfrm>
            <a:off x="2368525" y="5222292"/>
            <a:ext cx="457200" cy="4572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err="1" smtClean="0">
                <a:latin typeface="Times" charset="0"/>
                <a:ea typeface="Times" charset="0"/>
                <a:cs typeface="Times" charset="0"/>
              </a:rPr>
              <a:t>i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56" name="Straight Connector 55"/>
          <p:cNvCxnSpPr>
            <a:stCxn id="6" idx="6"/>
            <a:endCxn id="55" idx="2"/>
          </p:cNvCxnSpPr>
          <p:nvPr/>
        </p:nvCxnSpPr>
        <p:spPr>
          <a:xfrm flipV="1">
            <a:off x="1406070" y="5450892"/>
            <a:ext cx="962455" cy="192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>
            <a:stCxn id="6" idx="6"/>
            <a:endCxn id="11" idx="3"/>
          </p:cNvCxnSpPr>
          <p:nvPr/>
        </p:nvCxnSpPr>
        <p:spPr>
          <a:xfrm flipV="1">
            <a:off x="1406070" y="4000877"/>
            <a:ext cx="811720" cy="146926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Oval 71"/>
          <p:cNvSpPr>
            <a:spLocks noChangeAspect="1"/>
          </p:cNvSpPr>
          <p:nvPr/>
        </p:nvSpPr>
        <p:spPr>
          <a:xfrm>
            <a:off x="4138129" y="3956138"/>
            <a:ext cx="457200" cy="457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u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73" name="Oval 72"/>
          <p:cNvSpPr>
            <a:spLocks noChangeAspect="1"/>
          </p:cNvSpPr>
          <p:nvPr/>
        </p:nvSpPr>
        <p:spPr>
          <a:xfrm>
            <a:off x="4595329" y="5194707"/>
            <a:ext cx="457200" cy="457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u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74" name="Oval 73"/>
          <p:cNvSpPr>
            <a:spLocks noChangeAspect="1"/>
          </p:cNvSpPr>
          <p:nvPr/>
        </p:nvSpPr>
        <p:spPr>
          <a:xfrm>
            <a:off x="5848085" y="4046956"/>
            <a:ext cx="457200" cy="457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u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75" name="Oval 74"/>
          <p:cNvSpPr>
            <a:spLocks noChangeAspect="1"/>
          </p:cNvSpPr>
          <p:nvPr/>
        </p:nvSpPr>
        <p:spPr>
          <a:xfrm>
            <a:off x="5851490" y="4941343"/>
            <a:ext cx="457200" cy="457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u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78" name="Straight Arrow Connector 77"/>
          <p:cNvCxnSpPr>
            <a:stCxn id="73" idx="0"/>
            <a:endCxn id="72" idx="5"/>
          </p:cNvCxnSpPr>
          <p:nvPr/>
        </p:nvCxnSpPr>
        <p:spPr>
          <a:xfrm flipH="1" flipV="1">
            <a:off x="4528374" y="4346383"/>
            <a:ext cx="295555" cy="8483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>
            <a:stCxn id="73" idx="6"/>
            <a:endCxn id="75" idx="2"/>
          </p:cNvCxnSpPr>
          <p:nvPr/>
        </p:nvCxnSpPr>
        <p:spPr>
          <a:xfrm flipV="1">
            <a:off x="5052529" y="5169943"/>
            <a:ext cx="798961" cy="2533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>
            <a:stCxn id="75" idx="0"/>
            <a:endCxn id="74" idx="4"/>
          </p:cNvCxnSpPr>
          <p:nvPr/>
        </p:nvCxnSpPr>
        <p:spPr>
          <a:xfrm flipH="1" flipV="1">
            <a:off x="6076685" y="4504156"/>
            <a:ext cx="3405" cy="43718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>
            <a:stCxn id="74" idx="5"/>
            <a:endCxn id="75" idx="7"/>
          </p:cNvCxnSpPr>
          <p:nvPr/>
        </p:nvCxnSpPr>
        <p:spPr>
          <a:xfrm>
            <a:off x="6238330" y="4437201"/>
            <a:ext cx="3405" cy="5710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Oval 94"/>
          <p:cNvSpPr>
            <a:spLocks noChangeAspect="1"/>
          </p:cNvSpPr>
          <p:nvPr/>
        </p:nvSpPr>
        <p:spPr>
          <a:xfrm>
            <a:off x="5047985" y="3709724"/>
            <a:ext cx="457200" cy="457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u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96" name="Straight Arrow Connector 95"/>
          <p:cNvCxnSpPr>
            <a:stCxn id="74" idx="1"/>
            <a:endCxn id="95" idx="6"/>
          </p:cNvCxnSpPr>
          <p:nvPr/>
        </p:nvCxnSpPr>
        <p:spPr>
          <a:xfrm flipH="1" flipV="1">
            <a:off x="5505185" y="3938324"/>
            <a:ext cx="409855" cy="17558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Rectangle 107"/>
          <p:cNvSpPr/>
          <p:nvPr/>
        </p:nvSpPr>
        <p:spPr>
          <a:xfrm>
            <a:off x="3515194" y="3698500"/>
            <a:ext cx="7873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mtClean="0">
                <a:latin typeface="Times" charset="0"/>
                <a:ea typeface="Times" charset="0"/>
                <a:cs typeface="Times" charset="0"/>
              </a:rPr>
              <a:t>sender</a:t>
            </a:r>
            <a:endParaRPr lang="en-US" dirty="0"/>
          </a:p>
        </p:txBody>
      </p:sp>
      <p:sp>
        <p:nvSpPr>
          <p:cNvPr id="109" name="Rectangle 108"/>
          <p:cNvSpPr/>
          <p:nvPr/>
        </p:nvSpPr>
        <p:spPr>
          <a:xfrm>
            <a:off x="3757750" y="5053975"/>
            <a:ext cx="9284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mtClean="0">
                <a:latin typeface="Times" charset="0"/>
                <a:ea typeface="Times" charset="0"/>
                <a:cs typeface="Times" charset="0"/>
              </a:rPr>
              <a:t>receiver</a:t>
            </a:r>
            <a:endParaRPr lang="en-US" dirty="0"/>
          </a:p>
        </p:txBody>
      </p:sp>
      <p:sp>
        <p:nvSpPr>
          <p:cNvPr id="110" name="Rectangle 109"/>
          <p:cNvSpPr/>
          <p:nvPr/>
        </p:nvSpPr>
        <p:spPr>
          <a:xfrm rot="20025258">
            <a:off x="1190339" y="3786507"/>
            <a:ext cx="6078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mtClean="0">
                <a:latin typeface="Times" charset="0"/>
                <a:ea typeface="Times" charset="0"/>
                <a:cs typeface="Times" charset="0"/>
              </a:rPr>
              <a:t>send</a:t>
            </a:r>
            <a:endParaRPr lang="en-US" dirty="0"/>
          </a:p>
        </p:txBody>
      </p:sp>
      <p:sp>
        <p:nvSpPr>
          <p:cNvPr id="111" name="Rectangle 110"/>
          <p:cNvSpPr/>
          <p:nvPr/>
        </p:nvSpPr>
        <p:spPr>
          <a:xfrm>
            <a:off x="960234" y="4655429"/>
            <a:ext cx="8515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mtClean="0">
                <a:latin typeface="Times" charset="0"/>
                <a:ea typeface="Times" charset="0"/>
                <a:cs typeface="Times" charset="0"/>
              </a:rPr>
              <a:t>receive</a:t>
            </a:r>
            <a:endParaRPr lang="en-US" dirty="0"/>
          </a:p>
        </p:txBody>
      </p:sp>
      <p:sp>
        <p:nvSpPr>
          <p:cNvPr id="124" name="Rectangle 123"/>
          <p:cNvSpPr/>
          <p:nvPr/>
        </p:nvSpPr>
        <p:spPr>
          <a:xfrm>
            <a:off x="6492868" y="2840437"/>
            <a:ext cx="265113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Content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similarity</a:t>
            </a:r>
            <a:endParaRPr lang="zh-CN" altLang="en-US" sz="2000" b="1" dirty="0" smtClean="0">
              <a:latin typeface="Times" charset="0"/>
              <a:ea typeface="Times" charset="0"/>
              <a:cs typeface="Times" charset="0"/>
            </a:endParaRPr>
          </a:p>
          <a:p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(topic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level)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[</a:t>
            </a:r>
            <a:r>
              <a:rPr lang="en-US" altLang="zh-CN" sz="2000" dirty="0" err="1" smtClean="0">
                <a:latin typeface="Times" charset="0"/>
                <a:ea typeface="Times" charset="0"/>
                <a:cs typeface="Times" charset="0"/>
              </a:rPr>
              <a:t>Blei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i="1" dirty="0" smtClean="0">
                <a:latin typeface="Times" charset="0"/>
                <a:ea typeface="Times" charset="0"/>
                <a:cs typeface="Times" charset="0"/>
              </a:rPr>
              <a:t>et</a:t>
            </a:r>
            <a:r>
              <a:rPr lang="zh-CN" altLang="en-US" sz="2000" i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i="1" dirty="0" smtClean="0">
                <a:latin typeface="Times" charset="0"/>
                <a:ea typeface="Times" charset="0"/>
                <a:cs typeface="Times" charset="0"/>
              </a:rPr>
              <a:t>al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.]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25" name="Oval 124"/>
          <p:cNvSpPr>
            <a:spLocks noChangeAspect="1"/>
          </p:cNvSpPr>
          <p:nvPr/>
        </p:nvSpPr>
        <p:spPr>
          <a:xfrm>
            <a:off x="7169596" y="4869941"/>
            <a:ext cx="457200" cy="4572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smtClean="0">
                <a:latin typeface="Times" charset="0"/>
                <a:ea typeface="Times" charset="0"/>
                <a:cs typeface="Times" charset="0"/>
              </a:rPr>
              <a:t>i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26" name="Oval 125"/>
          <p:cNvSpPr>
            <a:spLocks noChangeAspect="1"/>
          </p:cNvSpPr>
          <p:nvPr/>
        </p:nvSpPr>
        <p:spPr>
          <a:xfrm>
            <a:off x="6872241" y="3746452"/>
            <a:ext cx="457200" cy="4572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smtClean="0">
                <a:latin typeface="Times" charset="0"/>
                <a:ea typeface="Times" charset="0"/>
                <a:cs typeface="Times" charset="0"/>
              </a:rPr>
              <a:t>i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27" name="Oval 126"/>
          <p:cNvSpPr>
            <a:spLocks noChangeAspect="1"/>
          </p:cNvSpPr>
          <p:nvPr/>
        </p:nvSpPr>
        <p:spPr>
          <a:xfrm>
            <a:off x="8428418" y="5024403"/>
            <a:ext cx="457200" cy="4572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err="1" smtClean="0">
                <a:latin typeface="Times" charset="0"/>
                <a:ea typeface="Times" charset="0"/>
                <a:cs typeface="Times" charset="0"/>
              </a:rPr>
              <a:t>i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130" name="Straight Connector 129"/>
          <p:cNvCxnSpPr>
            <a:stCxn id="126" idx="4"/>
            <a:endCxn id="125" idx="0"/>
          </p:cNvCxnSpPr>
          <p:nvPr/>
        </p:nvCxnSpPr>
        <p:spPr>
          <a:xfrm>
            <a:off x="7100841" y="4203652"/>
            <a:ext cx="297355" cy="6662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/>
          <p:cNvCxnSpPr>
            <a:stCxn id="126" idx="5"/>
            <a:endCxn id="127" idx="1"/>
          </p:cNvCxnSpPr>
          <p:nvPr/>
        </p:nvCxnSpPr>
        <p:spPr>
          <a:xfrm>
            <a:off x="7262486" y="4136697"/>
            <a:ext cx="1232887" cy="9546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Rectangle 146"/>
          <p:cNvSpPr/>
          <p:nvPr/>
        </p:nvSpPr>
        <p:spPr>
          <a:xfrm>
            <a:off x="7645047" y="3702785"/>
            <a:ext cx="4732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mtClean="0">
                <a:latin typeface="Times" charset="0"/>
                <a:ea typeface="Times" charset="0"/>
                <a:cs typeface="Times" charset="0"/>
              </a:rPr>
              <a:t>0.1</a:t>
            </a:r>
            <a:endParaRPr lang="en-US" dirty="0"/>
          </a:p>
        </p:txBody>
      </p:sp>
      <p:sp>
        <p:nvSpPr>
          <p:cNvPr id="148" name="Rectangle 147"/>
          <p:cNvSpPr/>
          <p:nvPr/>
        </p:nvSpPr>
        <p:spPr>
          <a:xfrm>
            <a:off x="6803922" y="4394595"/>
            <a:ext cx="4732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0.9</a:t>
            </a:r>
            <a:endParaRPr lang="en-US" dirty="0"/>
          </a:p>
        </p:txBody>
      </p:sp>
      <p:sp>
        <p:nvSpPr>
          <p:cNvPr id="150" name="Oval 149"/>
          <p:cNvSpPr>
            <a:spLocks noChangeAspect="1"/>
          </p:cNvSpPr>
          <p:nvPr/>
        </p:nvSpPr>
        <p:spPr>
          <a:xfrm>
            <a:off x="8314103" y="3929026"/>
            <a:ext cx="457200" cy="4572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smtClean="0">
                <a:latin typeface="Times" charset="0"/>
                <a:ea typeface="Times" charset="0"/>
                <a:cs typeface="Times" charset="0"/>
              </a:rPr>
              <a:t>i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151" name="Straight Connector 150"/>
          <p:cNvCxnSpPr>
            <a:stCxn id="150" idx="4"/>
            <a:endCxn id="127" idx="0"/>
          </p:cNvCxnSpPr>
          <p:nvPr/>
        </p:nvCxnSpPr>
        <p:spPr>
          <a:xfrm>
            <a:off x="8542703" y="4386226"/>
            <a:ext cx="114315" cy="6381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Rectangle 153"/>
          <p:cNvSpPr/>
          <p:nvPr/>
        </p:nvSpPr>
        <p:spPr>
          <a:xfrm>
            <a:off x="8598871" y="4421560"/>
            <a:ext cx="4732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0.7</a:t>
            </a:r>
            <a:endParaRPr lang="en-US" dirty="0"/>
          </a:p>
        </p:txBody>
      </p:sp>
      <p:cxnSp>
        <p:nvCxnSpPr>
          <p:cNvPr id="155" name="Straight Connector 154"/>
          <p:cNvCxnSpPr>
            <a:stCxn id="126" idx="6"/>
            <a:endCxn id="150" idx="2"/>
          </p:cNvCxnSpPr>
          <p:nvPr/>
        </p:nvCxnSpPr>
        <p:spPr>
          <a:xfrm>
            <a:off x="7329441" y="3975052"/>
            <a:ext cx="984662" cy="1825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/>
          <p:cNvCxnSpPr>
            <a:stCxn id="125" idx="7"/>
            <a:endCxn id="150" idx="3"/>
          </p:cNvCxnSpPr>
          <p:nvPr/>
        </p:nvCxnSpPr>
        <p:spPr>
          <a:xfrm flipV="1">
            <a:off x="7559841" y="4319271"/>
            <a:ext cx="821217" cy="6176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/>
          <p:cNvCxnSpPr>
            <a:stCxn id="125" idx="6"/>
            <a:endCxn id="127" idx="2"/>
          </p:cNvCxnSpPr>
          <p:nvPr/>
        </p:nvCxnSpPr>
        <p:spPr>
          <a:xfrm>
            <a:off x="7626796" y="5098541"/>
            <a:ext cx="801622" cy="15446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8267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/>
      <p:bldP spid="8" grpId="0"/>
      <p:bldP spid="10" grpId="0" animBg="1"/>
      <p:bldP spid="11" grpId="0" animBg="1"/>
      <p:bldP spid="55" grpId="0" animBg="1"/>
      <p:bldP spid="72" grpId="0" animBg="1"/>
      <p:bldP spid="73" grpId="0" animBg="1"/>
      <p:bldP spid="74" grpId="0" animBg="1"/>
      <p:bldP spid="75" grpId="0" animBg="1"/>
      <p:bldP spid="95" grpId="0" animBg="1"/>
      <p:bldP spid="108" grpId="0"/>
      <p:bldP spid="109" grpId="0"/>
      <p:bldP spid="110" grpId="0"/>
      <p:bldP spid="111" grpId="0"/>
      <p:bldP spid="124" grpId="0"/>
      <p:bldP spid="125" grpId="0" animBg="1"/>
      <p:bldP spid="126" grpId="0" animBg="1"/>
      <p:bldP spid="127" grpId="0" animBg="1"/>
      <p:bldP spid="147" grpId="0"/>
      <p:bldP spid="148" grpId="0"/>
      <p:bldP spid="150" grpId="0" animBg="1"/>
      <p:bldP spid="154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zh-CN" sz="2000" dirty="0"/>
              <a:t>Q.</a:t>
            </a:r>
            <a:r>
              <a:rPr lang="zh-CN" altLang="en-US" sz="2000" dirty="0"/>
              <a:t> </a:t>
            </a:r>
            <a:r>
              <a:rPr lang="en-US" altLang="zh-CN" sz="2000" dirty="0"/>
              <a:t>Li,</a:t>
            </a:r>
            <a:r>
              <a:rPr lang="zh-CN" altLang="en-US" sz="2000" dirty="0"/>
              <a:t> </a:t>
            </a:r>
            <a:r>
              <a:rPr lang="en-US" altLang="zh-CN" sz="2000" dirty="0"/>
              <a:t>Y.</a:t>
            </a:r>
            <a:r>
              <a:rPr lang="zh-CN" altLang="en-US" sz="2000" dirty="0"/>
              <a:t> </a:t>
            </a:r>
            <a:r>
              <a:rPr lang="en-US" altLang="zh-CN" sz="2000" dirty="0"/>
              <a:t>Li,</a:t>
            </a:r>
            <a:r>
              <a:rPr lang="zh-CN" altLang="en-US" sz="2000" dirty="0"/>
              <a:t> </a:t>
            </a:r>
            <a:r>
              <a:rPr lang="en-US" altLang="zh-CN" sz="2000" dirty="0"/>
              <a:t>J.</a:t>
            </a:r>
            <a:r>
              <a:rPr lang="zh-CN" altLang="en-US" sz="2000" dirty="0"/>
              <a:t> </a:t>
            </a:r>
            <a:r>
              <a:rPr lang="en-US" altLang="zh-CN" sz="2000" dirty="0"/>
              <a:t>Gao,</a:t>
            </a:r>
            <a:r>
              <a:rPr lang="zh-CN" altLang="en-US" sz="2000" dirty="0"/>
              <a:t> </a:t>
            </a:r>
            <a:r>
              <a:rPr lang="en-US" altLang="zh-CN" sz="2000" dirty="0"/>
              <a:t>B.</a:t>
            </a:r>
            <a:r>
              <a:rPr lang="zh-CN" altLang="en-US" sz="2000" dirty="0"/>
              <a:t> </a:t>
            </a:r>
            <a:r>
              <a:rPr lang="en-US" altLang="zh-CN" sz="2000" dirty="0"/>
              <a:t>Zhao,</a:t>
            </a:r>
            <a:r>
              <a:rPr lang="zh-CN" altLang="en-US" sz="2000" dirty="0"/>
              <a:t> </a:t>
            </a:r>
            <a:r>
              <a:rPr lang="en-US" altLang="zh-CN" sz="2000" dirty="0"/>
              <a:t>W.</a:t>
            </a:r>
            <a:r>
              <a:rPr lang="zh-CN" altLang="en-US" sz="2000" dirty="0"/>
              <a:t> </a:t>
            </a:r>
            <a:r>
              <a:rPr lang="en-US" altLang="zh-CN" sz="2000" dirty="0"/>
              <a:t>Fan,</a:t>
            </a:r>
            <a:r>
              <a:rPr lang="zh-CN" altLang="en-US" sz="2000" dirty="0"/>
              <a:t> </a:t>
            </a:r>
            <a:r>
              <a:rPr lang="en-US" altLang="zh-CN" sz="2000" dirty="0"/>
              <a:t>and</a:t>
            </a:r>
            <a:r>
              <a:rPr lang="zh-CN" altLang="en-US" sz="2000" dirty="0"/>
              <a:t> </a:t>
            </a:r>
            <a:r>
              <a:rPr lang="en-US" altLang="zh-CN" sz="2000" dirty="0"/>
              <a:t>J.</a:t>
            </a:r>
            <a:r>
              <a:rPr lang="zh-CN" altLang="en-US" sz="2000" dirty="0"/>
              <a:t> </a:t>
            </a:r>
            <a:r>
              <a:rPr lang="en-US" altLang="zh-CN" sz="2000" dirty="0"/>
              <a:t>Han.</a:t>
            </a:r>
            <a:r>
              <a:rPr lang="zh-CN" altLang="en-US" sz="2000" dirty="0"/>
              <a:t> </a:t>
            </a:r>
            <a:r>
              <a:rPr lang="en-US" altLang="zh-CN" sz="2000" dirty="0"/>
              <a:t>“Resolving conflicts in heterogeneous data by truth discovery and source reliability estimation.”</a:t>
            </a:r>
            <a:r>
              <a:rPr lang="zh-CN" altLang="en-US" sz="2000" dirty="0"/>
              <a:t> </a:t>
            </a:r>
            <a:r>
              <a:rPr lang="en-US" altLang="zh-CN" sz="2000" dirty="0"/>
              <a:t>SIGMOD,</a:t>
            </a:r>
            <a:r>
              <a:rPr lang="zh-CN" altLang="en-US" sz="2000" dirty="0"/>
              <a:t> </a:t>
            </a:r>
            <a:r>
              <a:rPr lang="en-US" altLang="zh-CN" sz="2000" dirty="0"/>
              <a:t>2014.</a:t>
            </a:r>
            <a:endParaRPr lang="zh-CN" altLang="en-US" sz="2000" dirty="0"/>
          </a:p>
          <a:p>
            <a:pPr marL="0" indent="0">
              <a:buNone/>
            </a:pPr>
            <a:r>
              <a:rPr lang="en-US" altLang="zh-CN" sz="2000" dirty="0" smtClean="0"/>
              <a:t>Q.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Li,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Y.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Li,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J.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Gao,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L.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Su,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B.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Zhao,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M.</a:t>
            </a:r>
            <a:r>
              <a:rPr lang="zh-CN" altLang="en-US" sz="2000" dirty="0" smtClean="0"/>
              <a:t> </a:t>
            </a:r>
            <a:r>
              <a:rPr lang="en-US" altLang="zh-CN" sz="2000" dirty="0" err="1" smtClean="0"/>
              <a:t>Demirbas</a:t>
            </a:r>
            <a:r>
              <a:rPr lang="en-US" altLang="zh-CN" sz="2000" dirty="0" smtClean="0"/>
              <a:t>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W.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Fan,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and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J.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Han.</a:t>
            </a:r>
            <a:r>
              <a:rPr lang="zh-CN" altLang="en-US" sz="2000" dirty="0" smtClean="0"/>
              <a:t> </a:t>
            </a:r>
            <a:r>
              <a:rPr lang="en-US" altLang="zh-CN" sz="2000" dirty="0"/>
              <a:t>“A </a:t>
            </a:r>
            <a:r>
              <a:rPr lang="en-US" altLang="zh-CN" sz="2000" dirty="0" smtClean="0"/>
              <a:t>confidence-aware approach </a:t>
            </a:r>
            <a:r>
              <a:rPr lang="en-US" altLang="zh-CN" sz="2000" dirty="0"/>
              <a:t>for t</a:t>
            </a:r>
            <a:r>
              <a:rPr lang="en-US" altLang="zh-CN" sz="2000" dirty="0" smtClean="0"/>
              <a:t>ruth discovery </a:t>
            </a:r>
            <a:r>
              <a:rPr lang="en-US" altLang="zh-CN" sz="2000" dirty="0"/>
              <a:t>on </a:t>
            </a:r>
            <a:r>
              <a:rPr lang="en-US" altLang="zh-CN" sz="2000" dirty="0" smtClean="0"/>
              <a:t>long-tail </a:t>
            </a:r>
            <a:r>
              <a:rPr lang="en-US" altLang="zh-CN" sz="2000" dirty="0"/>
              <a:t>d</a:t>
            </a:r>
            <a:r>
              <a:rPr lang="en-US" altLang="zh-CN" sz="2000" dirty="0" smtClean="0"/>
              <a:t>ata.”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VLDB,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2014.</a:t>
            </a:r>
            <a:endParaRPr lang="zh-CN" altLang="en-US" sz="2000" dirty="0" smtClean="0"/>
          </a:p>
          <a:p>
            <a:pPr marL="0" indent="0">
              <a:buNone/>
            </a:pPr>
            <a:r>
              <a:rPr lang="en-US" altLang="zh-CN" sz="2000" dirty="0" smtClean="0"/>
              <a:t>F.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Ma,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Y.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Li,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Q.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Li,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M.</a:t>
            </a:r>
            <a:r>
              <a:rPr lang="zh-CN" altLang="en-US" sz="2000" dirty="0" smtClean="0"/>
              <a:t> </a:t>
            </a:r>
            <a:r>
              <a:rPr lang="en-US" altLang="zh-CN" sz="2000" dirty="0" err="1" smtClean="0"/>
              <a:t>Qiu</a:t>
            </a:r>
            <a:r>
              <a:rPr lang="en-US" altLang="zh-CN" sz="2000" dirty="0" smtClean="0"/>
              <a:t>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J.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Gao,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S.</a:t>
            </a:r>
            <a:r>
              <a:rPr lang="zh-CN" altLang="en-US" sz="2000" dirty="0" smtClean="0"/>
              <a:t> </a:t>
            </a:r>
            <a:r>
              <a:rPr lang="en-US" altLang="zh-CN" sz="2000" dirty="0" err="1" smtClean="0"/>
              <a:t>Zhi</a:t>
            </a:r>
            <a:r>
              <a:rPr lang="en-US" altLang="zh-CN" sz="2000" dirty="0" smtClean="0"/>
              <a:t>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L.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Su,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B.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Zhao,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H.</a:t>
            </a:r>
            <a:r>
              <a:rPr lang="zh-CN" altLang="en-US" sz="2000" dirty="0" smtClean="0"/>
              <a:t> </a:t>
            </a:r>
            <a:r>
              <a:rPr lang="en-US" altLang="zh-CN" sz="2000" dirty="0" err="1" smtClean="0"/>
              <a:t>Ji</a:t>
            </a:r>
            <a:r>
              <a:rPr lang="en-US" altLang="zh-CN" sz="2000" dirty="0" smtClean="0"/>
              <a:t>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and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J.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Han.</a:t>
            </a:r>
            <a:r>
              <a:rPr lang="zh-CN" altLang="en-US" sz="2000" dirty="0" smtClean="0"/>
              <a:t> </a:t>
            </a:r>
            <a:r>
              <a:rPr lang="en-US" altLang="zh-CN" sz="2000" dirty="0"/>
              <a:t>“</a:t>
            </a:r>
            <a:r>
              <a:rPr lang="en-US" altLang="zh-CN" sz="2000" dirty="0" err="1"/>
              <a:t>Faitcrowd</a:t>
            </a:r>
            <a:r>
              <a:rPr lang="en-US" altLang="zh-CN" sz="2000" dirty="0"/>
              <a:t>: Fine grained truth discovery for </a:t>
            </a:r>
            <a:r>
              <a:rPr lang="en-US" altLang="zh-CN" sz="2000" dirty="0" err="1"/>
              <a:t>crowdsourced</a:t>
            </a:r>
            <a:r>
              <a:rPr lang="en-US" altLang="zh-CN" sz="2000" dirty="0"/>
              <a:t> data </a:t>
            </a:r>
            <a:r>
              <a:rPr lang="en-US" altLang="zh-CN" sz="2000" dirty="0" smtClean="0"/>
              <a:t>aggregation.”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KDD,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2015.</a:t>
            </a:r>
            <a:endParaRPr lang="zh-CN" altLang="en-US" sz="2000" dirty="0" smtClean="0"/>
          </a:p>
          <a:p>
            <a:pPr marL="0" indent="0">
              <a:buNone/>
            </a:pPr>
            <a:r>
              <a:rPr lang="en-US" altLang="zh-CN" sz="2000" dirty="0" smtClean="0"/>
              <a:t>Y.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Li,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J.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Gao,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C.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Meng,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Q.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Li,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L.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Su,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B.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Zhao,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W.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Fan,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and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J.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Han.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“A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survey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on</a:t>
            </a:r>
            <a:r>
              <a:rPr lang="zh-CN" altLang="en-US" sz="2000" dirty="0" smtClean="0"/>
              <a:t> </a:t>
            </a:r>
            <a:r>
              <a:rPr lang="en-US" altLang="zh-CN" sz="2000" dirty="0"/>
              <a:t>t</a:t>
            </a:r>
            <a:r>
              <a:rPr lang="en-US" altLang="zh-CN" sz="2000" dirty="0" smtClean="0"/>
              <a:t>ruth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discovery.”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KDD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Explorations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Newsletter,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2016.</a:t>
            </a:r>
            <a:endParaRPr lang="zh-CN" altLang="en-US" sz="2000" dirty="0"/>
          </a:p>
          <a:p>
            <a:pPr marL="0" indent="0">
              <a:buNone/>
            </a:pPr>
            <a:r>
              <a:rPr lang="en-US" altLang="zh-CN" sz="2000" dirty="0" smtClean="0"/>
              <a:t>S.</a:t>
            </a:r>
            <a:r>
              <a:rPr lang="zh-CN" altLang="en-US" sz="2000" dirty="0" smtClean="0"/>
              <a:t> </a:t>
            </a:r>
            <a:r>
              <a:rPr lang="en-US" altLang="zh-CN" sz="2000" dirty="0" err="1" smtClean="0"/>
              <a:t>Zhi</a:t>
            </a:r>
            <a:r>
              <a:rPr lang="en-US" altLang="zh-CN" sz="2000" dirty="0" smtClean="0"/>
              <a:t>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B.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Zhao,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W.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Tong,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J.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Gao,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D.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Yu,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H.</a:t>
            </a:r>
            <a:r>
              <a:rPr lang="zh-CN" altLang="en-US" sz="2000" dirty="0" smtClean="0"/>
              <a:t> </a:t>
            </a:r>
            <a:r>
              <a:rPr lang="en-US" altLang="zh-CN" sz="2000" dirty="0" err="1" smtClean="0"/>
              <a:t>Ji</a:t>
            </a:r>
            <a:r>
              <a:rPr lang="en-US" altLang="zh-CN" sz="2000" dirty="0" smtClean="0"/>
              <a:t>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and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J.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Han.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“Modeling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truth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existence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in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truth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discovery.”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KDD,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2015.</a:t>
            </a:r>
            <a:endParaRPr lang="zh-CN" altLang="en-US" sz="2000" dirty="0" smtClean="0"/>
          </a:p>
          <a:p>
            <a:pPr marL="0" indent="0">
              <a:buNone/>
            </a:pPr>
            <a:r>
              <a:rPr lang="en-US" altLang="zh-CN" sz="2000" dirty="0" smtClean="0"/>
              <a:t>S.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Kumar,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R.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West,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and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J.</a:t>
            </a:r>
            <a:r>
              <a:rPr lang="zh-CN" altLang="en-US" sz="2000" dirty="0" smtClean="0"/>
              <a:t> </a:t>
            </a:r>
            <a:r>
              <a:rPr lang="en-US" altLang="zh-CN" sz="2000" dirty="0" err="1" smtClean="0"/>
              <a:t>Leskovec</a:t>
            </a:r>
            <a:r>
              <a:rPr lang="en-US" altLang="zh-CN" sz="2000" dirty="0" smtClean="0"/>
              <a:t>.</a:t>
            </a:r>
            <a:r>
              <a:rPr lang="zh-CN" altLang="en-US" sz="2000" dirty="0" smtClean="0"/>
              <a:t> </a:t>
            </a:r>
            <a:r>
              <a:rPr lang="en-US" altLang="zh-CN" sz="2000" dirty="0"/>
              <a:t>“Disinformation on the Web: Impact, </a:t>
            </a:r>
            <a:r>
              <a:rPr lang="en-US" altLang="zh-CN" sz="2000" dirty="0" smtClean="0"/>
              <a:t>characteristics</a:t>
            </a:r>
            <a:r>
              <a:rPr lang="en-US" altLang="zh-CN" sz="2000" dirty="0"/>
              <a:t>, and </a:t>
            </a:r>
            <a:r>
              <a:rPr lang="en-US" altLang="zh-CN" sz="2000" dirty="0" smtClean="0"/>
              <a:t>detection </a:t>
            </a:r>
            <a:r>
              <a:rPr lang="en-US" altLang="zh-CN" sz="2000" dirty="0"/>
              <a:t>of Wikipedia </a:t>
            </a:r>
            <a:r>
              <a:rPr lang="en-US" altLang="zh-CN" sz="2000" dirty="0" smtClean="0"/>
              <a:t>hoaxes.”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WWW,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2016.</a:t>
            </a:r>
            <a:endParaRPr lang="zh-CN" altLang="en-US" sz="2000" dirty="0" smtClean="0"/>
          </a:p>
          <a:p>
            <a:pPr marL="0" indent="0">
              <a:buNone/>
            </a:pPr>
            <a:r>
              <a:rPr lang="en-US" altLang="zh-CN" sz="2000" dirty="0"/>
              <a:t>S. Kumar, F. </a:t>
            </a:r>
            <a:r>
              <a:rPr lang="en-US" altLang="zh-CN" sz="2000" dirty="0" err="1"/>
              <a:t>Spezzano</a:t>
            </a:r>
            <a:r>
              <a:rPr lang="en-US" altLang="zh-CN" sz="2000" dirty="0"/>
              <a:t>, </a:t>
            </a:r>
            <a:r>
              <a:rPr lang="en-US" altLang="zh-CN" sz="2000" dirty="0" smtClean="0"/>
              <a:t>and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V.S</a:t>
            </a:r>
            <a:r>
              <a:rPr lang="en-US" altLang="zh-CN" sz="2000" dirty="0"/>
              <a:t>. </a:t>
            </a:r>
            <a:r>
              <a:rPr lang="en-US" altLang="zh-CN" sz="2000" dirty="0" err="1" smtClean="0"/>
              <a:t>Subrahmanian</a:t>
            </a:r>
            <a:r>
              <a:rPr lang="en-US" altLang="zh-CN" sz="2000" dirty="0" smtClean="0"/>
              <a:t>.</a:t>
            </a:r>
            <a:r>
              <a:rPr lang="zh-CN" altLang="en-US" sz="2000" dirty="0" smtClean="0"/>
              <a:t> </a:t>
            </a:r>
            <a:r>
              <a:rPr lang="en-US" altLang="zh-CN" sz="2000" dirty="0"/>
              <a:t>“Identifying </a:t>
            </a:r>
            <a:r>
              <a:rPr lang="en-US" altLang="zh-CN" sz="2000" dirty="0" smtClean="0"/>
              <a:t>malicious actors </a:t>
            </a:r>
            <a:r>
              <a:rPr lang="en-US" altLang="zh-CN" sz="2000" dirty="0"/>
              <a:t>on </a:t>
            </a:r>
            <a:r>
              <a:rPr lang="en-US" altLang="zh-CN" sz="2000" dirty="0" smtClean="0"/>
              <a:t>social media.”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ASONAM,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2016.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(tutorial)</a:t>
            </a:r>
            <a:endParaRPr lang="zh-CN" altLang="en-US" sz="2000" dirty="0" smtClean="0"/>
          </a:p>
          <a:p>
            <a:pPr marL="0" indent="0">
              <a:buNone/>
            </a:pPr>
            <a:endParaRPr lang="zh-CN" altLang="en-US" sz="20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692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Thank</a:t>
            </a:r>
            <a:r>
              <a:rPr lang="zh-CN" altLang="en-US" dirty="0" smtClean="0"/>
              <a:t> </a:t>
            </a:r>
            <a:r>
              <a:rPr lang="en-US" altLang="zh-CN" dirty="0" smtClean="0"/>
              <a:t>you!</a:t>
            </a:r>
            <a:r>
              <a:rPr lang="zh-CN" altLang="en-US" dirty="0" smtClean="0"/>
              <a:t/>
            </a:r>
            <a:br>
              <a:rPr lang="zh-CN" altLang="en-US" dirty="0" smtClean="0"/>
            </a:b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1" dirty="0" smtClean="0"/>
              <a:t>Data-Driven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Behavioral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Analytics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with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Networks</a:t>
            </a:r>
            <a:endParaRPr lang="zh-CN" altLang="en-US" b="1" dirty="0" smtClean="0"/>
          </a:p>
          <a:p>
            <a:r>
              <a:rPr lang="en-US" altLang="zh-CN" dirty="0" smtClean="0"/>
              <a:t>Meng</a:t>
            </a:r>
            <a:r>
              <a:rPr lang="zh-CN" altLang="en-US" dirty="0" smtClean="0"/>
              <a:t> </a:t>
            </a:r>
            <a:r>
              <a:rPr lang="en-US" altLang="zh-CN" dirty="0" smtClean="0"/>
              <a:t>Jiang</a:t>
            </a:r>
            <a:endParaRPr lang="zh-CN" altLang="en-US" dirty="0" smtClean="0"/>
          </a:p>
          <a:p>
            <a:r>
              <a:rPr lang="en-US" altLang="zh-CN" dirty="0" smtClean="0">
                <a:hlinkClick r:id="rId2"/>
              </a:rPr>
              <a:t>www.meng-jiang.com</a:t>
            </a:r>
            <a:endParaRPr lang="zh-CN" altLang="en-US" dirty="0" smtClean="0"/>
          </a:p>
          <a:p>
            <a:endParaRPr lang="zh-CN" alt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83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8</a:t>
            </a:fld>
            <a:endParaRPr lang="en-US"/>
          </a:p>
        </p:txBody>
      </p:sp>
      <p:pic>
        <p:nvPicPr>
          <p:cNvPr id="5" name="Picture 2" descr="C:\Users\1\Desktop\blue.png"/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448" b="96552" l="3571" r="95536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4397272" y="3265103"/>
            <a:ext cx="1575059" cy="1631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C:\Users\1\Desktop\Picture2_副本.png"/>
          <p:cNvPicPr>
            <a:picLocks noChangeAspect="1" noChangeArrowheads="1"/>
          </p:cNvPicPr>
          <p:nvPr/>
        </p:nvPicPr>
        <p:blipFill>
          <a:blip r:embed="rId4">
            <a:alphaModFix amt="3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9306" l="0" r="97297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769" y="2860924"/>
            <a:ext cx="1571836" cy="2039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9" descr="C:\Users\1\Desktop\orange_副本.png"/>
          <p:cNvPicPr>
            <a:picLocks noChangeAspect="1" noChangeArrowheads="1"/>
          </p:cNvPicPr>
          <p:nvPr/>
        </p:nvPicPr>
        <p:blipFill>
          <a:blip r:embed="rId6">
            <a:alphaModFix amt="35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006" y="1915151"/>
            <a:ext cx="2605566" cy="1600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1" descr="C:\Users\1\Desktop\Picture2_副本.png"/>
          <p:cNvPicPr>
            <a:picLocks noChangeAspect="1" noChangeArrowheads="1"/>
          </p:cNvPicPr>
          <p:nvPr/>
        </p:nvPicPr>
        <p:blipFill>
          <a:blip r:embed="rId8">
            <a:alphaModFix amt="35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99306" l="0" r="10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7717" y="2892238"/>
            <a:ext cx="2390883" cy="2001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2" descr="C:\Users\1\Desktop\blue_副本.png"/>
          <p:cNvPicPr>
            <a:picLocks noChangeAspect="1" noChangeArrowheads="1"/>
          </p:cNvPicPr>
          <p:nvPr/>
        </p:nvPicPr>
        <p:blipFill>
          <a:blip r:embed="rId10">
            <a:alphaModFix amt="35000"/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97414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134" y="1906435"/>
            <a:ext cx="1585997" cy="1642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3" descr="C:\Users\1\Desktop\cherry.png"/>
          <p:cNvPicPr>
            <a:picLocks noChangeAspect="1" noChangeArrowheads="1"/>
          </p:cNvPicPr>
          <p:nvPr/>
        </p:nvPicPr>
        <p:blipFill>
          <a:blip r:embed="rId12">
            <a:alphaModFix amt="35000"/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0" b="100000" l="0" r="99571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4381" y="1902625"/>
            <a:ext cx="2210317" cy="2993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4" descr="C:\Users\1\Desktop\blue_副本.png"/>
          <p:cNvPicPr>
            <a:picLocks noChangeAspect="1" noChangeArrowheads="1"/>
          </p:cNvPicPr>
          <p:nvPr/>
        </p:nvPicPr>
        <p:blipFill>
          <a:blip r:embed="rId14">
            <a:alphaModFix amt="35000"/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0" b="100000" l="0" r="96522"/>
                    </a14:imgEffect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0549" y="1915151"/>
            <a:ext cx="1575060" cy="2067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6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352" y="2414392"/>
            <a:ext cx="2743200" cy="1970254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1568102" y="459595"/>
            <a:ext cx="3109922" cy="768054"/>
          </a:xfrm>
        </p:spPr>
        <p:txBody>
          <a:bodyPr>
            <a:normAutofit/>
          </a:bodyPr>
          <a:lstStyle/>
          <a:p>
            <a:r>
              <a:rPr lang="en-US" altLang="zh-CN" sz="3200" smtClean="0"/>
              <a:t>Roadmap</a:t>
            </a:r>
            <a:endParaRPr lang="en-US" sz="3200" dirty="0"/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5965609" y="459595"/>
            <a:ext cx="3109922" cy="768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Times" charset="0"/>
                <a:ea typeface="Times" charset="0"/>
                <a:cs typeface="Times" charset="0"/>
              </a:defRPr>
            </a:lvl1pPr>
          </a:lstStyle>
          <a:p>
            <a:r>
              <a:rPr lang="en-US" altLang="zh-CN" sz="3200" dirty="0" smtClean="0"/>
              <a:t>Toolbox</a:t>
            </a:r>
            <a:endParaRPr lang="en-US" sz="3200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3052293" y="1933969"/>
            <a:ext cx="0" cy="2947304"/>
          </a:xfrm>
          <a:prstGeom prst="line">
            <a:avLst/>
          </a:prstGeom>
          <a:ln>
            <a:solidFill>
              <a:srgbClr val="FF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1048" y="1937743"/>
            <a:ext cx="407542" cy="407542"/>
          </a:xfrm>
          <a:prstGeom prst="rect">
            <a:avLst/>
          </a:prstGeom>
        </p:spPr>
      </p:pic>
      <p:cxnSp>
        <p:nvCxnSpPr>
          <p:cNvPr id="23" name="Straight Connector 22"/>
          <p:cNvCxnSpPr/>
          <p:nvPr/>
        </p:nvCxnSpPr>
        <p:spPr>
          <a:xfrm>
            <a:off x="274506" y="3395095"/>
            <a:ext cx="1405068" cy="0"/>
          </a:xfrm>
          <a:prstGeom prst="line">
            <a:avLst/>
          </a:prstGeom>
          <a:ln>
            <a:solidFill>
              <a:srgbClr val="FF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74506" y="3198618"/>
            <a:ext cx="412338" cy="41148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097" y="1702362"/>
            <a:ext cx="1303573" cy="44667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26809" y="4926090"/>
            <a:ext cx="56388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>
                <a:latin typeface="Times" charset="0"/>
                <a:ea typeface="Times" charset="0"/>
                <a:cs typeface="Times" charset="0"/>
              </a:rPr>
              <a:t>Data-Driven</a:t>
            </a:r>
            <a:r>
              <a:rPr lang="zh-CN" altLang="en-US" sz="2000" b="1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>
                <a:latin typeface="Times" charset="0"/>
                <a:ea typeface="Times" charset="0"/>
                <a:cs typeface="Times" charset="0"/>
              </a:rPr>
              <a:t>Behavioral</a:t>
            </a:r>
            <a:r>
              <a:rPr lang="zh-CN" altLang="en-US" sz="2000" b="1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>
                <a:latin typeface="Times" charset="0"/>
                <a:ea typeface="Times" charset="0"/>
                <a:cs typeface="Times" charset="0"/>
              </a:rPr>
              <a:t>Analytics</a:t>
            </a:r>
            <a:r>
              <a:rPr lang="zh-CN" altLang="en-US" sz="2000" b="1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>
                <a:latin typeface="Times" charset="0"/>
                <a:ea typeface="Times" charset="0"/>
                <a:cs typeface="Times" charset="0"/>
              </a:rPr>
              <a:t>with</a:t>
            </a:r>
            <a:r>
              <a:rPr lang="zh-CN" altLang="en-US" sz="2000" b="1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>
                <a:latin typeface="Times" charset="0"/>
                <a:ea typeface="Times" charset="0"/>
                <a:cs typeface="Times" charset="0"/>
              </a:rPr>
              <a:t>Networks</a:t>
            </a:r>
            <a:endParaRPr lang="en-US" sz="2000" b="1" dirty="0">
              <a:latin typeface="Times" charset="0"/>
              <a:ea typeface="Times" charset="0"/>
              <a:cs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4585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9</a:t>
            </a:fld>
            <a:endParaRPr lang="en-US"/>
          </a:p>
        </p:txBody>
      </p:sp>
      <p:pic>
        <p:nvPicPr>
          <p:cNvPr id="9" name="Picture 12" descr="C:\Users\1\Desktop\blue_副本.png"/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7414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134" y="1906435"/>
            <a:ext cx="1585997" cy="1642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352" y="2414392"/>
            <a:ext cx="2743200" cy="1970254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1568102" y="459595"/>
            <a:ext cx="3109922" cy="768054"/>
          </a:xfrm>
        </p:spPr>
        <p:txBody>
          <a:bodyPr>
            <a:normAutofit/>
          </a:bodyPr>
          <a:lstStyle/>
          <a:p>
            <a:r>
              <a:rPr lang="en-US" altLang="zh-CN" sz="3200" smtClean="0"/>
              <a:t>Roadmap</a:t>
            </a:r>
            <a:endParaRPr lang="en-US" sz="3200" dirty="0"/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5965609" y="459595"/>
            <a:ext cx="3109922" cy="768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Times" charset="0"/>
                <a:ea typeface="Times" charset="0"/>
                <a:cs typeface="Times" charset="0"/>
              </a:defRPr>
            </a:lvl1pPr>
          </a:lstStyle>
          <a:p>
            <a:r>
              <a:rPr lang="en-US" altLang="zh-CN" sz="3200" dirty="0" smtClean="0"/>
              <a:t>Toolbox</a:t>
            </a:r>
            <a:endParaRPr lang="en-US" sz="3200" dirty="0"/>
          </a:p>
        </p:txBody>
      </p:sp>
      <p:sp>
        <p:nvSpPr>
          <p:cNvPr id="19" name="Rectangle 18"/>
          <p:cNvSpPr/>
          <p:nvPr/>
        </p:nvSpPr>
        <p:spPr>
          <a:xfrm>
            <a:off x="0" y="1420293"/>
            <a:ext cx="237048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Behavior</a:t>
            </a:r>
            <a:r>
              <a:rPr lang="zh-CN" altLang="en-US" sz="2000" b="1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prediction</a:t>
            </a:r>
            <a:endParaRPr lang="en-US" sz="2000" b="1" dirty="0">
              <a:solidFill>
                <a:srgbClr val="FF0000"/>
              </a:solidFill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3" name="Straight Connector 2"/>
          <p:cNvCxnSpPr/>
          <p:nvPr/>
        </p:nvCxnSpPr>
        <p:spPr>
          <a:xfrm flipH="1" flipV="1">
            <a:off x="688932" y="1820403"/>
            <a:ext cx="175364" cy="35912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7892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4378</TotalTime>
  <Words>4689</Words>
  <Application>Microsoft Macintosh PowerPoint</Application>
  <PresentationFormat>On-screen Show (4:3)</PresentationFormat>
  <Paragraphs>987</Paragraphs>
  <Slides>71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79" baseType="lpstr">
      <vt:lpstr>Arial</vt:lpstr>
      <vt:lpstr>Calibri</vt:lpstr>
      <vt:lpstr>DengXian</vt:lpstr>
      <vt:lpstr>Times</vt:lpstr>
      <vt:lpstr>Times New Roman</vt:lpstr>
      <vt:lpstr>Wingdings</vt:lpstr>
      <vt:lpstr>宋体</vt:lpstr>
      <vt:lpstr>Office Theme</vt:lpstr>
      <vt:lpstr>Data-Driven Behavioral Analytics with Networks</vt:lpstr>
      <vt:lpstr>What is Behavior (Analysis)? </vt:lpstr>
      <vt:lpstr>PowerPoint Presentation</vt:lpstr>
      <vt:lpstr>PowerPoint Presentation</vt:lpstr>
      <vt:lpstr>Challenges in Behavioral Analysis</vt:lpstr>
      <vt:lpstr>Methodology: Why Data-Driven?</vt:lpstr>
      <vt:lpstr>The 1st Day I Became a Data Mining Person</vt:lpstr>
      <vt:lpstr>Roadmap</vt:lpstr>
      <vt:lpstr>Roadmap</vt:lpstr>
      <vt:lpstr>Related Work</vt:lpstr>
      <vt:lpstr>Social Contextual Factors</vt:lpstr>
      <vt:lpstr>Social Contextual Factors</vt:lpstr>
      <vt:lpstr>Modeling: From Contextual Information to Contextual Factors</vt:lpstr>
      <vt:lpstr>ContextMF </vt:lpstr>
      <vt:lpstr>ContextMF</vt:lpstr>
      <vt:lpstr>ContextMF</vt:lpstr>
      <vt:lpstr>Experimental Results</vt:lpstr>
      <vt:lpstr>Impact</vt:lpstr>
      <vt:lpstr>Roadmap</vt:lpstr>
      <vt:lpstr>A More Serious Problem in Weibo</vt:lpstr>
      <vt:lpstr>Roadmap</vt:lpstr>
      <vt:lpstr>Out-Degree Distributions</vt:lpstr>
      <vt:lpstr>Spikes!</vt:lpstr>
      <vt:lpstr>Observation: How They Behave</vt:lpstr>
      <vt:lpstr>Observation: How They Behave</vt:lpstr>
      <vt:lpstr>Represent Synchronicity</vt:lpstr>
      <vt:lpstr>Represent Normality</vt:lpstr>
      <vt:lpstr>Theorem: Synchronicity vs. Normality</vt:lpstr>
      <vt:lpstr>Theorem: Synchronicity vs. Normality</vt:lpstr>
      <vt:lpstr>CatchSync</vt:lpstr>
      <vt:lpstr>Experimental Results</vt:lpstr>
      <vt:lpstr>Impact</vt:lpstr>
      <vt:lpstr>Roadmap</vt:lpstr>
      <vt:lpstr>Modeling Spatiotemporal Contexts</vt:lpstr>
      <vt:lpstr>Roadmap</vt:lpstr>
      <vt:lpstr>Roadmap</vt:lpstr>
      <vt:lpstr>Roadmap</vt:lpstr>
      <vt:lpstr>Roadmap</vt:lpstr>
      <vt:lpstr>Bring Phrases to Behavior Modeling</vt:lpstr>
      <vt:lpstr>Tensor Fails</vt:lpstr>
      <vt:lpstr>Two-Level Matrix and “Tartan”</vt:lpstr>
      <vt:lpstr>CMU Tartans</vt:lpstr>
      <vt:lpstr>Optimize with MDL Principle</vt:lpstr>
      <vt:lpstr>Experimental Results</vt:lpstr>
      <vt:lpstr>Experimental Results</vt:lpstr>
      <vt:lpstr>Fun Fact</vt:lpstr>
      <vt:lpstr>Roadmap</vt:lpstr>
      <vt:lpstr>Roadmap</vt:lpstr>
      <vt:lpstr>Roadmap</vt:lpstr>
      <vt:lpstr>Roadmap</vt:lpstr>
      <vt:lpstr>Attributed Network Construction</vt:lpstr>
      <vt:lpstr>Data-Driven: Meta Pattern Mining</vt:lpstr>
      <vt:lpstr>MetaPAD Framework</vt:lpstr>
      <vt:lpstr>MetaPAD Framework</vt:lpstr>
      <vt:lpstr>MetaPAD Framework</vt:lpstr>
      <vt:lpstr>Top-Down Re-Typing for Granularity </vt:lpstr>
      <vt:lpstr>Experimental Results</vt:lpstr>
      <vt:lpstr>Experimental Results</vt:lpstr>
      <vt:lpstr>Experimental Results</vt:lpstr>
      <vt:lpstr>Submission and Insights</vt:lpstr>
      <vt:lpstr>Finding Truth when Structuring</vt:lpstr>
      <vt:lpstr>Roadmap</vt:lpstr>
      <vt:lpstr>Roadmap</vt:lpstr>
      <vt:lpstr>Acknowledgement</vt:lpstr>
      <vt:lpstr>References</vt:lpstr>
      <vt:lpstr>References</vt:lpstr>
      <vt:lpstr>References</vt:lpstr>
      <vt:lpstr>References</vt:lpstr>
      <vt:lpstr>References</vt:lpstr>
      <vt:lpstr>References</vt:lpstr>
      <vt:lpstr>Thank you! 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MengJiang</dc:creator>
  <cp:lastModifiedBy>MengJiang</cp:lastModifiedBy>
  <cp:revision>650</cp:revision>
  <cp:lastPrinted>2016-09-15T21:14:20Z</cp:lastPrinted>
  <dcterms:created xsi:type="dcterms:W3CDTF">2016-09-13T14:44:57Z</dcterms:created>
  <dcterms:modified xsi:type="dcterms:W3CDTF">2016-09-21T18:13:09Z</dcterms:modified>
</cp:coreProperties>
</file>